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авоъгъл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авоъгъл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авоъгъл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авоъгъл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Закръглен правоъгъл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Закръглен правоъгъл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авоъгъл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2CE97EA-EE43-4C30-B4BD-EBBFAA75A637}" type="datetimeFigureOut">
              <a:rPr lang="bg-BG" smtClean="0"/>
              <a:t>31.10.2021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CC2DA7-9A23-4C2F-BAA1-21C01F60EBD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97EA-EE43-4C30-B4BD-EBBFAA75A637}" type="datetimeFigureOut">
              <a:rPr lang="bg-BG" smtClean="0"/>
              <a:t>31.10.2021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2DA7-9A23-4C2F-BAA1-21C01F60EBD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97EA-EE43-4C30-B4BD-EBBFAA75A637}" type="datetimeFigureOut">
              <a:rPr lang="bg-BG" smtClean="0"/>
              <a:t>31.10.2021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2DA7-9A23-4C2F-BAA1-21C01F60EBD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97EA-EE43-4C30-B4BD-EBBFAA75A637}" type="datetimeFigureOut">
              <a:rPr lang="bg-BG" smtClean="0"/>
              <a:t>31.10.2021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2DA7-9A23-4C2F-BAA1-21C01F60EBD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97EA-EE43-4C30-B4BD-EBBFAA75A637}" type="datetimeFigureOut">
              <a:rPr lang="bg-BG" smtClean="0"/>
              <a:t>31.10.2021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2DA7-9A23-4C2F-BAA1-21C01F60EBD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97EA-EE43-4C30-B4BD-EBBFAA75A637}" type="datetimeFigureOut">
              <a:rPr lang="bg-BG" smtClean="0"/>
              <a:t>31.10.2021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2DA7-9A23-4C2F-BAA1-21C01F60EBD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6" name="Контейнер за 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CE97EA-EE43-4C30-B4BD-EBBFAA75A637}" type="datetimeFigureOut">
              <a:rPr lang="bg-BG" smtClean="0"/>
              <a:t>31.10.2021 г.</a:t>
            </a:fld>
            <a:endParaRPr lang="bg-BG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CC2DA7-9A23-4C2F-BAA1-21C01F60EBDF}" type="slidenum">
              <a:rPr lang="bg-BG" smtClean="0"/>
              <a:t>‹#›</a:t>
            </a:fld>
            <a:endParaRPr lang="bg-BG"/>
          </a:p>
        </p:txBody>
      </p:sp>
      <p:sp>
        <p:nvSpPr>
          <p:cNvPr id="28" name="Контейнер за долния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2CE97EA-EE43-4C30-B4BD-EBBFAA75A637}" type="datetimeFigureOut">
              <a:rPr lang="bg-BG" smtClean="0"/>
              <a:t>31.10.2021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CC2DA7-9A23-4C2F-BAA1-21C01F60EBD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97EA-EE43-4C30-B4BD-EBBFAA75A637}" type="datetimeFigureOut">
              <a:rPr lang="bg-BG" smtClean="0"/>
              <a:t>31.10.2021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2DA7-9A23-4C2F-BAA1-21C01F60EBD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97EA-EE43-4C30-B4BD-EBBFAA75A637}" type="datetimeFigureOut">
              <a:rPr lang="bg-BG" smtClean="0"/>
              <a:t>31.10.2021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2DA7-9A23-4C2F-BAA1-21C01F60EBD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97EA-EE43-4C30-B4BD-EBBFAA75A637}" type="datetimeFigureOut">
              <a:rPr lang="bg-BG" smtClean="0"/>
              <a:t>31.10.2021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C2DA7-9A23-4C2F-BAA1-21C01F60EBDF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авоъгъл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авоъгъл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авоъгъл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авоъгъл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авоъгъл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Закръглен правоъгъл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Закръглен правоъгъл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авоъгъл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авоъгъл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авоъгъл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авоъгъл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авоъгъл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авоъгъл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2CE97EA-EE43-4C30-B4BD-EBBFAA75A637}" type="datetimeFigureOut">
              <a:rPr lang="bg-BG" smtClean="0"/>
              <a:t>31.10.2021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CC2DA7-9A23-4C2F-BAA1-21C01F60EBDF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>
          <a:xfrm>
            <a:off x="506880" y="2060848"/>
            <a:ext cx="8435280" cy="2290266"/>
          </a:xfrm>
        </p:spPr>
        <p:txBody>
          <a:bodyPr>
            <a:normAutofit/>
          </a:bodyPr>
          <a:lstStyle/>
          <a:p>
            <a:r>
              <a:rPr lang="bg-BG" b="1" i="0" u="none" strike="noStrike" baseline="30000" dirty="0" smtClean="0">
                <a:solidFill>
                  <a:srgbClr val="000000"/>
                </a:solidFill>
                <a:latin typeface="Times New Roman"/>
              </a:rPr>
              <a:t>ДЕН НА ОТВОРЕНИТЕ ВРАТИ </a:t>
            </a:r>
            <a:br>
              <a:rPr lang="bg-BG" b="1" i="0" u="none" strike="noStrike" baseline="30000" dirty="0" smtClean="0">
                <a:solidFill>
                  <a:srgbClr val="000000"/>
                </a:solidFill>
                <a:latin typeface="Times New Roman"/>
              </a:rPr>
            </a:br>
            <a:r>
              <a:rPr lang="bg-BG" b="1" i="0" u="none" strike="noStrike" baseline="30000" dirty="0" smtClean="0">
                <a:solidFill>
                  <a:srgbClr val="000000"/>
                </a:solidFill>
                <a:latin typeface="Times New Roman"/>
              </a:rPr>
              <a:t>В РАЙОНЕН СЪД – ДОБРИЧ</a:t>
            </a:r>
            <a:r>
              <a:rPr lang="bg-BG" sz="4000" b="1" i="0" u="none" strike="noStrike" baseline="30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bg-BG" sz="4000" b="1" i="0" u="none" strike="noStrike" baseline="300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4000" b="0" i="1" u="none" strike="noStrike" baseline="30000" dirty="0" err="1" smtClean="0">
                <a:solidFill>
                  <a:srgbClr val="000000"/>
                </a:solidFill>
                <a:latin typeface="Times New Roman"/>
              </a:rPr>
              <a:t>Посветен</a:t>
            </a:r>
            <a:r>
              <a:rPr lang="ru-RU" sz="4000" b="0" i="1" u="none" strike="noStrike" baseline="30000" dirty="0" smtClean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4000" b="0" i="1" u="none" strike="noStrike" baseline="30000" dirty="0" err="1" smtClean="0">
                <a:solidFill>
                  <a:srgbClr val="000000"/>
                </a:solidFill>
                <a:latin typeface="Times New Roman"/>
              </a:rPr>
              <a:t>Деня</a:t>
            </a:r>
            <a:r>
              <a:rPr lang="ru-RU" sz="4000" b="0" i="1" u="none" strike="noStrike" baseline="30000" dirty="0" smtClean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4000" b="0" i="1" u="none" strike="noStrike" baseline="30000" dirty="0" err="1" smtClean="0">
                <a:solidFill>
                  <a:srgbClr val="000000"/>
                </a:solidFill>
                <a:latin typeface="Times New Roman"/>
              </a:rPr>
              <a:t>народните</a:t>
            </a:r>
            <a:r>
              <a:rPr lang="ru-RU" sz="4000" b="0" i="1" u="none" strike="noStrike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4000" b="0" i="1" u="none" strike="noStrike" baseline="30000" dirty="0" err="1" smtClean="0">
                <a:solidFill>
                  <a:srgbClr val="000000"/>
                </a:solidFill>
                <a:latin typeface="Times New Roman"/>
              </a:rPr>
              <a:t>будители</a:t>
            </a:r>
            <a:endParaRPr lang="bg-BG" dirty="0"/>
          </a:p>
        </p:txBody>
      </p:sp>
      <p:sp>
        <p:nvSpPr>
          <p:cNvPr id="7" name="Контейнер за съдържание 6"/>
          <p:cNvSpPr>
            <a:spLocks noGrp="1"/>
          </p:cNvSpPr>
          <p:nvPr>
            <p:ph sz="half" idx="1"/>
          </p:nvPr>
        </p:nvSpPr>
        <p:spPr>
          <a:xfrm>
            <a:off x="4932040" y="1052736"/>
            <a:ext cx="4038600" cy="1080120"/>
          </a:xfrm>
        </p:spPr>
        <p:txBody>
          <a:bodyPr/>
          <a:lstStyle/>
          <a:p>
            <a:pPr marL="0" indent="0" algn="r">
              <a:buNone/>
            </a:pPr>
            <a:r>
              <a:rPr lang="ru-RU" b="0" i="1" u="none" strike="noStrike" baseline="30000" dirty="0" smtClean="0">
                <a:solidFill>
                  <a:srgbClr val="000000"/>
                </a:solidFill>
                <a:latin typeface="Times New Roman"/>
              </a:rPr>
              <a:t>“Един народ, </a:t>
            </a:r>
            <a:r>
              <a:rPr lang="ru-RU" b="0" i="1" u="none" strike="noStrike" baseline="30000" dirty="0" err="1" smtClean="0">
                <a:solidFill>
                  <a:srgbClr val="000000"/>
                </a:solidFill>
                <a:latin typeface="Times New Roman"/>
              </a:rPr>
              <a:t>който</a:t>
            </a:r>
            <a:r>
              <a:rPr lang="ru-RU" b="0" i="1" u="none" strike="noStrike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0" i="1" u="none" strike="noStrike" baseline="30000" dirty="0" err="1" smtClean="0">
                <a:solidFill>
                  <a:srgbClr val="000000"/>
                </a:solidFill>
                <a:latin typeface="Times New Roman"/>
              </a:rPr>
              <a:t>има</a:t>
            </a:r>
            <a:r>
              <a:rPr lang="ru-RU" b="0" i="1" u="none" strike="noStrike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0" i="1" u="none" strike="noStrike" baseline="30000" dirty="0" err="1" smtClean="0">
                <a:solidFill>
                  <a:srgbClr val="000000"/>
                </a:solidFill>
                <a:latin typeface="Times New Roman"/>
              </a:rPr>
              <a:t>съзнание</a:t>
            </a:r>
            <a:r>
              <a:rPr lang="ru-RU" b="0" i="1" u="none" strike="noStrike" baseline="300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b="0" i="1" u="none" strike="noStrike" baseline="30000" dirty="0" err="1" smtClean="0">
                <a:solidFill>
                  <a:srgbClr val="000000"/>
                </a:solidFill>
                <a:latin typeface="Times New Roman"/>
              </a:rPr>
              <a:t>култура</a:t>
            </a:r>
            <a:r>
              <a:rPr lang="ru-RU" b="0" i="1" u="none" strike="noStrike" baseline="300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b="0" i="1" u="none" strike="noStrike" baseline="30000" dirty="0" err="1" smtClean="0">
                <a:solidFill>
                  <a:srgbClr val="000000"/>
                </a:solidFill>
                <a:latin typeface="Times New Roman"/>
              </a:rPr>
              <a:t>писменост</a:t>
            </a:r>
            <a:r>
              <a:rPr lang="ru-RU" b="0" i="1" u="none" strike="noStrike" baseline="30000" dirty="0" smtClean="0">
                <a:solidFill>
                  <a:srgbClr val="000000"/>
                </a:solidFill>
                <a:latin typeface="Times New Roman"/>
              </a:rPr>
              <a:t>, наука, непременно </a:t>
            </a:r>
            <a:r>
              <a:rPr lang="ru-RU" b="0" i="1" u="none" strike="noStrike" baseline="30000" dirty="0" err="1" smtClean="0">
                <a:solidFill>
                  <a:srgbClr val="000000"/>
                </a:solidFill>
                <a:latin typeface="Times New Roman"/>
              </a:rPr>
              <a:t>ще</a:t>
            </a:r>
            <a:r>
              <a:rPr lang="ru-RU" b="0" i="1" u="none" strike="noStrike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0" i="1" u="none" strike="noStrike" baseline="30000" dirty="0" err="1" smtClean="0">
                <a:solidFill>
                  <a:srgbClr val="000000"/>
                </a:solidFill>
                <a:latin typeface="Times New Roman"/>
              </a:rPr>
              <a:t>има</a:t>
            </a:r>
            <a:r>
              <a:rPr lang="ru-RU" b="0" i="1" u="none" strike="noStrike" baseline="30000" dirty="0" smtClean="0">
                <a:solidFill>
                  <a:srgbClr val="000000"/>
                </a:solidFill>
                <a:latin typeface="Times New Roman"/>
              </a:rPr>
              <a:t> светла и </a:t>
            </a:r>
            <a:r>
              <a:rPr lang="ru-RU" b="0" i="1" u="none" strike="noStrike" baseline="30000" dirty="0" err="1" smtClean="0">
                <a:solidFill>
                  <a:srgbClr val="000000"/>
                </a:solidFill>
                <a:latin typeface="Times New Roman"/>
              </a:rPr>
              <a:t>трайна</a:t>
            </a:r>
            <a:r>
              <a:rPr lang="ru-RU" b="0" i="1" u="none" strike="noStrike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0" i="1" u="none" strike="noStrike" baseline="30000" dirty="0" err="1" smtClean="0">
                <a:solidFill>
                  <a:srgbClr val="000000"/>
                </a:solidFill>
                <a:latin typeface="Times New Roman"/>
              </a:rPr>
              <a:t>бъднина</a:t>
            </a:r>
            <a:r>
              <a:rPr lang="ru-RU" b="0" i="1" u="none" strike="noStrike" baseline="30000" dirty="0" smtClean="0">
                <a:solidFill>
                  <a:srgbClr val="000000"/>
                </a:solidFill>
                <a:latin typeface="Times New Roman"/>
              </a:rPr>
              <a:t>!”</a:t>
            </a:r>
          </a:p>
          <a:p>
            <a:pPr marL="0" indent="0" algn="r">
              <a:buNone/>
            </a:pPr>
            <a:r>
              <a:rPr lang="bg-BG" b="0" i="1" u="none" strike="noStrike" baseline="30000" dirty="0" smtClean="0">
                <a:solidFill>
                  <a:srgbClr val="000000"/>
                </a:solidFill>
                <a:latin typeface="Times New Roman"/>
              </a:rPr>
              <a:t>   Васил Друмев</a:t>
            </a:r>
          </a:p>
          <a:p>
            <a:endParaRPr lang="bg-BG" dirty="0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half" idx="2"/>
          </p:nvPr>
        </p:nvSpPr>
        <p:spPr>
          <a:xfrm>
            <a:off x="467544" y="5733256"/>
            <a:ext cx="4038600" cy="536923"/>
          </a:xfrm>
        </p:spPr>
        <p:txBody>
          <a:bodyPr/>
          <a:lstStyle/>
          <a:p>
            <a:pPr marL="0" indent="0">
              <a:buNone/>
            </a:pPr>
            <a:r>
              <a:rPr lang="bg-BG" b="0" i="0" u="none" strike="noStrike" baseline="30000" dirty="0" smtClean="0">
                <a:solidFill>
                  <a:srgbClr val="000000"/>
                </a:solidFill>
                <a:latin typeface="Times New Roman"/>
              </a:rPr>
              <a:t>01.11.2021г.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352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1840" y="4797152"/>
            <a:ext cx="8352928" cy="16468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Под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ръководството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Соня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Дженкова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Стела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Тонева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учениците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проведоха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симулативни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съдебни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процеси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Симулативните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процеси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поставиха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подрастващите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реалната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работна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среда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правораздавателните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органи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Те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бяха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подготвяни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в хода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учебната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година и по традиция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бяха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представени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Деня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отворените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врати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Районен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–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Добрич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endParaRPr lang="bg-BG" dirty="0"/>
          </a:p>
        </p:txBody>
      </p:sp>
      <p:pic>
        <p:nvPicPr>
          <p:cNvPr id="5122" name="Picture 2" descr="E:\ПРЕЗЕНТАЦИЯ\2017-18\DSCN34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5" b="7069"/>
          <a:stretch/>
        </p:blipFill>
        <p:spPr bwMode="auto">
          <a:xfrm>
            <a:off x="971600" y="806962"/>
            <a:ext cx="6517688" cy="377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467544" y="40050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719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467608"/>
          </a:xfrm>
        </p:spPr>
        <p:txBody>
          <a:bodyPr/>
          <a:lstStyle/>
          <a:p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рамките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програмата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се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проведе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викторина с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участието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отбори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двете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училища.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Викторината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отново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организирана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Ивайло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Милев 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Теменуга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Георгиева. В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журито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участваха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съдиите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Данчо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Димитров,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Веселин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Монов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Татяна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Лефтерова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-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Савова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и Любомир Генов.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Отборите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бяха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подготвени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отлично.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Всички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участници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получиха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награди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под формата на книги,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закупени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целевите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средства,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осигурени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от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Висшия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съдебен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съвет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endParaRPr lang="bg-BG" dirty="0"/>
          </a:p>
        </p:txBody>
      </p:sp>
      <p:pic>
        <p:nvPicPr>
          <p:cNvPr id="6146" name="Picture 2" descr="E:\ПРЕЗЕНТАЦИЯ\2017-18\DSCN35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4" b="4464"/>
          <a:stretch/>
        </p:blipFill>
        <p:spPr bwMode="auto">
          <a:xfrm>
            <a:off x="940446" y="798035"/>
            <a:ext cx="7664002" cy="406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0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5192" y="1124744"/>
            <a:ext cx="4114800" cy="5832648"/>
          </a:xfrm>
        </p:spPr>
        <p:txBody>
          <a:bodyPr>
            <a:normAutofit/>
          </a:bodyPr>
          <a:lstStyle/>
          <a:p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Под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ръководството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Албена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Колева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ученици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V и VII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клас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СУ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Любен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Каравелов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“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пресъздадоха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съдебен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процес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по сюжета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приказката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Патаран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Цървулан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“.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Литературният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герой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Хитър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Петър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беше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подсъдим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наказателно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дело,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като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“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процесът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”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беше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своеобразно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продължение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приказката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2200" baseline="300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Ученици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Езикова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гимназия “Гео Милев”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имаха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възможност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да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присъстват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заседание по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гражданско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дело.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Председателят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Анна Великова,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която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е докладчик по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делото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разясни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младежите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как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протича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съдебният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процес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по граждански дела,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каква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е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ролята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ищеца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ответника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съдебното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производство,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какви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случаи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съдът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назначава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вещи лица.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Учениците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възприеха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процесуалните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действия по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събиране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доказателства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провеждане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устните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състезания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по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делото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109728" indent="0">
              <a:buNone/>
            </a:pPr>
            <a:endParaRPr lang="ru-RU" sz="2200" baseline="300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170" name="Picture 2" descr="E:\ПРЕЗЕНТАЦИЯ\2017-18\DSCN34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03" y="836712"/>
            <a:ext cx="3552185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ПРЕЗЕНТАЦИЯ\2017-18\DSCN34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303" y="3717032"/>
            <a:ext cx="3552185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656184"/>
          </a:xfrm>
        </p:spPr>
        <p:txBody>
          <a:bodyPr>
            <a:normAutofit/>
          </a:bodyPr>
          <a:lstStyle/>
          <a:p>
            <a:r>
              <a:rPr lang="bg-BG" sz="3300" b="1" baseline="30000" dirty="0" smtClean="0">
                <a:solidFill>
                  <a:srgbClr val="000000"/>
                </a:solidFill>
                <a:latin typeface="Times New Roman"/>
              </a:rPr>
              <a:t>2018/2019 </a:t>
            </a:r>
            <a:r>
              <a:rPr lang="bg-BG" sz="3300" b="1" baseline="30000" dirty="0">
                <a:solidFill>
                  <a:srgbClr val="000000"/>
                </a:solidFill>
                <a:latin typeface="Times New Roman"/>
              </a:rPr>
              <a:t>година</a:t>
            </a:r>
            <a:br>
              <a:rPr lang="bg-BG" sz="3300" b="1" baseline="30000" dirty="0">
                <a:solidFill>
                  <a:srgbClr val="000000"/>
                </a:solidFill>
                <a:latin typeface="Times New Roman"/>
              </a:rPr>
            </a:br>
            <a:r>
              <a:rPr lang="bg-BG" sz="3300" baseline="30000" dirty="0" smtClean="0">
                <a:solidFill>
                  <a:srgbClr val="000000"/>
                </a:solidFill>
                <a:latin typeface="Times New Roman"/>
              </a:rPr>
              <a:t>у</a:t>
            </a:r>
            <a:r>
              <a:rPr lang="ru-RU" sz="3300" baseline="30000" dirty="0" err="1" smtClean="0">
                <a:solidFill>
                  <a:srgbClr val="000000"/>
                </a:solidFill>
                <a:latin typeface="Times New Roman"/>
              </a:rPr>
              <a:t>чилища</a:t>
            </a:r>
            <a: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партньори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: СУ “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Димитър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 Талев</a:t>
            </a:r>
            <a: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  <a:t>“ и 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ПГТ „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П.К.Яворов</a:t>
            </a:r>
            <a: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  <a:t>“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baseline="30000" dirty="0">
                <a:solidFill>
                  <a:srgbClr val="000000"/>
                </a:solidFill>
                <a:latin typeface="Times New Roman"/>
              </a:rPr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2132856"/>
            <a:ext cx="8003232" cy="3965072"/>
          </a:xfrm>
        </p:spPr>
        <p:txBody>
          <a:bodyPr>
            <a:normAutofit/>
          </a:bodyPr>
          <a:lstStyle/>
          <a:p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Старт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Програмата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даден с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медиацията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лекция по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темата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представена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трима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медиатори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съдебния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служител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Костадинка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Георгиева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адвокатите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Ивайла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Стефанова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Мария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Миталова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Лекторите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разясниха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младежите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същността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доброволната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поверителна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процедура за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извънсъдебно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разрешаване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спорове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подчертано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също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, че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медиацията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е приложима и за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преодоляване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конфликти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в училище.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Денят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медиацията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част от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разяснителната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кампания,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която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Районен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–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Добрич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провежда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вече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няколко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години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Шестима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изнесоха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лекции пред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учениците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: Любомир Генов – „Разделение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властите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според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Конституцията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Република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България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Функции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власт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Структура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система.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Висш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съдебен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съвет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.“;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Татяна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Лефтерова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–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Представяне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професиите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прокурор,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следовател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запознаване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със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статуса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магистратите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.“;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Деница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Петкова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–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Домашното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насилие над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малолетни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непълнолетни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мерките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за защита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правата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жертвите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.“;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Данчо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Димитров – „Трафик на хора.“;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Албена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Колева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–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процедури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 участие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деца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правата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децата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тези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процедури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органи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които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могат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да им предложат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подкрепа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защита.“;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Веселин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Монов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– „Хулигански прояви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непълнолетни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лица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последици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Детското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насилие.“.</a:t>
            </a:r>
          </a:p>
          <a:p>
            <a:pPr marL="109728" indent="0">
              <a:buNone/>
            </a:pPr>
            <a:endParaRPr lang="ru-RU" sz="2200" baseline="30000" dirty="0">
              <a:solidFill>
                <a:srgbClr val="000000"/>
              </a:solidFill>
              <a:latin typeface="Times New Roman"/>
            </a:endParaRPr>
          </a:p>
          <a:p>
            <a:pPr marL="109728" indent="0">
              <a:buNone/>
            </a:pPr>
            <a:endParaRPr lang="ru-RU" sz="2200" baseline="30000" dirty="0">
              <a:solidFill>
                <a:srgbClr val="000000"/>
              </a:solidFill>
              <a:latin typeface="Times New Roman"/>
            </a:endParaRPr>
          </a:p>
          <a:p>
            <a:pPr marL="109728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46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ПРЕЗЕНТАЦИЯ\2018-19\IMG_20190328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741"/>
            <a:ext cx="5040000" cy="27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5040000" cy="261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Контейнер за съдържание 2"/>
          <p:cNvSpPr txBox="1">
            <a:spLocks/>
          </p:cNvSpPr>
          <p:nvPr/>
        </p:nvSpPr>
        <p:spPr>
          <a:xfrm>
            <a:off x="5119085" y="836712"/>
            <a:ext cx="3701387" cy="583264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Лекциите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подготовката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симулативните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процеси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преминават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винаги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при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засилен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интерес.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Децата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задават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въпроси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извън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конкретната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тема,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провокирани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актуални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събития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като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например: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разясняване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института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неизбежната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отбрана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превишаването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нейните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предели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; за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какви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престъпления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законът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предвижда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доживотна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присъда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;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какви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наказанията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притежание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наркотици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; дали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записите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видеонаблюдение се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приемат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доказателство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наказателния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процес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рамките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темата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хулиганските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прояви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непълнолетни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лица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последиците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тях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изнесена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Веселин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Монов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коментирана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темата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за вандализма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предвидените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Наказателния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кодекс наказания за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умишлено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унищожаване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или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повреждане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чужда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собственост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Най-голям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интерес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винаги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предизвикват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представените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магистратите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конкретни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казуси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практиката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200" baseline="300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71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ПРЕЗЕНТАЦИЯ\IMG_20190416_101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5" y="3695470"/>
            <a:ext cx="5004673" cy="28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ПРЕЗЕНТАЦИЯ\IMG_20190416_0937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32800" y="-3886200"/>
            <a:ext cx="5040000" cy="28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съдържание 2"/>
          <p:cNvSpPr txBox="1">
            <a:spLocks/>
          </p:cNvSpPr>
          <p:nvPr/>
        </p:nvSpPr>
        <p:spPr>
          <a:xfrm>
            <a:off x="5119085" y="1412776"/>
            <a:ext cx="3557371" cy="53285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Под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ръководството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Албена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Колева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петокласниците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СУ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“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Димитър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Талев“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постановиха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20-годишна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ефективна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присъда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симулиран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наказателен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процес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по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разказа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Син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“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Елин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Пелин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sz="2200" baseline="300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Със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съдействието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Соня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Дженкова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Стела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Тонева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пресъздадено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производство по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гражданско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дело,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образувано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по иск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срещу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общината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бащата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ухапано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улично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куче.  </a:t>
            </a:r>
          </a:p>
          <a:p>
            <a:endParaRPr lang="ru-RU" sz="2200" baseline="30000" dirty="0">
              <a:solidFill>
                <a:srgbClr val="000000"/>
              </a:solidFill>
              <a:latin typeface="Times New Roman"/>
            </a:endParaRPr>
          </a:p>
          <a:p>
            <a:endParaRPr lang="ru-RU" sz="2200" baseline="30000" dirty="0" err="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50" name="Picture 2" descr="E:\ПРЕЗЕНТАЦИЯ\IMG_20190416_0923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9" y="671408"/>
            <a:ext cx="5017537" cy="282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8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443527" y="1075552"/>
            <a:ext cx="3384376" cy="5449792"/>
          </a:xfrm>
        </p:spPr>
        <p:txBody>
          <a:bodyPr/>
          <a:lstStyle/>
          <a:p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Представянето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отборите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от ПГТ „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Пейо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Яворов“ и СУ “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Димитър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Талев“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във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викторината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оценявано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от жури, в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което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участваха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лекторите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образователната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програма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–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съдиите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Веселин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Монов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Албена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Колева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Деница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Петкова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Данчо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Димитров и Любомир Генов. </a:t>
            </a:r>
          </a:p>
          <a:p>
            <a:endParaRPr lang="bg-BG" dirty="0"/>
          </a:p>
        </p:txBody>
      </p:sp>
      <p:pic>
        <p:nvPicPr>
          <p:cNvPr id="10242" name="Picture 2" descr="E:\ПРЕЗЕНТАЦИЯ\IMG_20190416_1115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3"/>
            <a:ext cx="511999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ПРЕЗЕНТАЦИЯ\IMG_20190416_111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51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932040" y="1122148"/>
            <a:ext cx="3633316" cy="4325112"/>
          </a:xfrm>
        </p:spPr>
        <p:txBody>
          <a:bodyPr/>
          <a:lstStyle/>
          <a:p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Ученици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четвърти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клас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СУ “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Димитър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Талев“ се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включиха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организирания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конкурс за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детска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рисунка на тема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Правосъдие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“.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Най-добрите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творби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бяха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подредени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изложба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малките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художници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бяха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наградени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endParaRPr lang="bg-BG" dirty="0"/>
          </a:p>
        </p:txBody>
      </p:sp>
      <p:pic>
        <p:nvPicPr>
          <p:cNvPr id="11266" name="Picture 2" descr="E:\ПРЕЗЕНТАЦИЯ\IMG_20190416_104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608"/>
            <a:ext cx="44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ПРЕЗЕНТАЦИЯ\IMG_20190416_104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89040"/>
            <a:ext cx="44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ПРЕЗЕНТАЦИЯ\IMG_20190416_1043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00" y="3799320"/>
            <a:ext cx="44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5777880"/>
            <a:ext cx="8229600" cy="1080120"/>
          </a:xfrm>
        </p:spPr>
        <p:txBody>
          <a:bodyPr>
            <a:normAutofit/>
          </a:bodyPr>
          <a:lstStyle/>
          <a:p>
            <a:r>
              <a:rPr lang="ru-RU" sz="2200" baseline="30000" dirty="0" err="1"/>
              <a:t>Първото</a:t>
            </a:r>
            <a:r>
              <a:rPr lang="ru-RU" sz="2200" baseline="30000" dirty="0"/>
              <a:t> си посещение в </a:t>
            </a:r>
            <a:r>
              <a:rPr lang="ru-RU" sz="2200" baseline="30000" dirty="0" err="1"/>
              <a:t>съдебна</a:t>
            </a:r>
            <a:r>
              <a:rPr lang="ru-RU" sz="2200" baseline="30000" dirty="0"/>
              <a:t> институция </a:t>
            </a:r>
            <a:r>
              <a:rPr lang="ru-RU" sz="2200" baseline="30000" dirty="0" err="1"/>
              <a:t>направиха</a:t>
            </a:r>
            <a:r>
              <a:rPr lang="ru-RU" sz="2200" baseline="30000" dirty="0"/>
              <a:t> </a:t>
            </a:r>
            <a:r>
              <a:rPr lang="ru-RU" sz="2200" baseline="30000" dirty="0" err="1"/>
              <a:t>първокласници</a:t>
            </a:r>
            <a:r>
              <a:rPr lang="ru-RU" sz="2200" baseline="30000" dirty="0"/>
              <a:t> </a:t>
            </a:r>
            <a:r>
              <a:rPr lang="ru-RU" sz="2200" baseline="30000" dirty="0" smtClean="0"/>
              <a:t>от </a:t>
            </a:r>
            <a:r>
              <a:rPr lang="ru-RU" sz="2200" baseline="30000" dirty="0"/>
              <a:t>училище „Св</a:t>
            </a:r>
            <a:r>
              <a:rPr lang="ru-RU" sz="2200" baseline="30000" dirty="0" smtClean="0"/>
              <a:t>. Климент </a:t>
            </a:r>
            <a:r>
              <a:rPr lang="ru-RU" sz="2200" baseline="30000" dirty="0" err="1"/>
              <a:t>Охридски</a:t>
            </a:r>
            <a:r>
              <a:rPr lang="ru-RU" sz="2200" baseline="30000" dirty="0"/>
              <a:t>“, </a:t>
            </a:r>
            <a:r>
              <a:rPr lang="ru-RU" sz="2200" baseline="30000" dirty="0" err="1" smtClean="0"/>
              <a:t>които</a:t>
            </a:r>
            <a:r>
              <a:rPr lang="ru-RU" sz="2200" baseline="30000" dirty="0" smtClean="0"/>
              <a:t> </a:t>
            </a:r>
            <a:r>
              <a:rPr lang="ru-RU" sz="2200" baseline="30000" dirty="0"/>
              <a:t>с </a:t>
            </a:r>
            <a:r>
              <a:rPr lang="ru-RU" sz="2200" baseline="30000" dirty="0" err="1"/>
              <a:t>любопитство</a:t>
            </a:r>
            <a:r>
              <a:rPr lang="ru-RU" sz="2200" baseline="30000" dirty="0"/>
              <a:t> </a:t>
            </a:r>
            <a:r>
              <a:rPr lang="ru-RU" sz="2200" baseline="30000" dirty="0" err="1"/>
              <a:t>разгледаха</a:t>
            </a:r>
            <a:r>
              <a:rPr lang="ru-RU" sz="2200" baseline="30000" dirty="0"/>
              <a:t> </a:t>
            </a:r>
            <a:r>
              <a:rPr lang="ru-RU" sz="2200" baseline="30000" dirty="0" err="1"/>
              <a:t>съдебната</a:t>
            </a:r>
            <a:r>
              <a:rPr lang="ru-RU" sz="2200" baseline="30000" dirty="0"/>
              <a:t> палата</a:t>
            </a:r>
            <a:r>
              <a:rPr lang="ru-RU" sz="2200" baseline="30000" dirty="0" smtClean="0"/>
              <a:t>. </a:t>
            </a:r>
            <a:endParaRPr lang="ru-RU" sz="2200" baseline="30000" dirty="0"/>
          </a:p>
        </p:txBody>
      </p:sp>
      <p:pic>
        <p:nvPicPr>
          <p:cNvPr id="12290" name="Picture 2" descr="E:\ПРЕЗЕНТАЦИЯ\IMG_20190416_1045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9"/>
          <a:stretch/>
        </p:blipFill>
        <p:spPr bwMode="auto">
          <a:xfrm>
            <a:off x="971600" y="764704"/>
            <a:ext cx="7272808" cy="482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bg-BG" sz="3300" b="1" baseline="30000" dirty="0" smtClean="0">
                <a:solidFill>
                  <a:srgbClr val="000000"/>
                </a:solidFill>
                <a:latin typeface="Times New Roman"/>
              </a:rPr>
              <a:t>2019/2020 </a:t>
            </a:r>
            <a:r>
              <a:rPr lang="bg-BG" sz="3300" b="1" baseline="30000" dirty="0">
                <a:solidFill>
                  <a:srgbClr val="000000"/>
                </a:solidFill>
                <a:latin typeface="Times New Roman"/>
              </a:rPr>
              <a:t>година</a:t>
            </a:r>
            <a:br>
              <a:rPr lang="bg-BG" sz="3300" b="1" baseline="30000" dirty="0">
                <a:solidFill>
                  <a:srgbClr val="000000"/>
                </a:solidFill>
                <a:latin typeface="Times New Roman"/>
              </a:rPr>
            </a:b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у</a:t>
            </a:r>
            <a: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  <a:t>чилища 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патрньори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: ПГВМ „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Проф.Георги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 Павлов“, </a:t>
            </a:r>
            <a: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  <a:t>ЧПГТП 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„Райко 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Цончев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“, ЧОУ „Мария 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Монтесори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“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baseline="30000" dirty="0">
                <a:solidFill>
                  <a:srgbClr val="000000"/>
                </a:solidFill>
                <a:latin typeface="Times New Roman"/>
              </a:rPr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48064" y="1844824"/>
            <a:ext cx="3672408" cy="4871456"/>
          </a:xfrm>
        </p:spPr>
        <p:txBody>
          <a:bodyPr>
            <a:normAutofit lnSpcReduction="10000"/>
          </a:bodyPr>
          <a:lstStyle/>
          <a:p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Изнесени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бяха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12 лекции</a:t>
            </a:r>
            <a:r>
              <a:rPr lang="en-US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от</a:t>
            </a:r>
            <a:r>
              <a:rPr lang="en-US" sz="2200" baseline="30000" dirty="0" smtClean="0">
                <a:solidFill>
                  <a:srgbClr val="000000"/>
                </a:solidFill>
                <a:latin typeface="Times New Roman"/>
              </a:rPr>
              <a:t>: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Павлина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Паскалева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- „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Представяне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професиите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, прокурор,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следовател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запознаване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със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статуса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магистратите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.“;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Любомир Генов - „Разделение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властите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според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Конституцията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Република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България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. Функции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съдебната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власт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. Структура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съдебната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система.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Висш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съдебен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съвет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.“;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Данчо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Димитров - „Трафик на хора.“;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Албена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Колева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- „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Съдебни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процедури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с участие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деца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правата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децата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тези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процедури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органи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които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могат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да им предложат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подкрепа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и защита.“;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Веселин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Монов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- „Хулигански прояви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непълнолетни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лица и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последици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Детското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насилие.“ и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Деница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Петкова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- „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Домашното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насилие над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малолетни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непълнолетни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мерките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за защита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правата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жертвите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.“.</a:t>
            </a:r>
          </a:p>
          <a:p>
            <a:endParaRPr lang="bg-BG" dirty="0"/>
          </a:p>
        </p:txBody>
      </p:sp>
      <p:pic>
        <p:nvPicPr>
          <p:cNvPr id="13314" name="Picture 2" descr="E:\ПРЕЗЕНТАЦИЯ\2019-20\IMG_20191206_1153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7"/>
          <a:stretch/>
        </p:blipFill>
        <p:spPr bwMode="auto">
          <a:xfrm>
            <a:off x="0" y="1844824"/>
            <a:ext cx="4939290" cy="285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3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416824" cy="2304256"/>
          </a:xfrm>
        </p:spPr>
        <p:txBody>
          <a:bodyPr>
            <a:normAutofit/>
          </a:bodyPr>
          <a:lstStyle/>
          <a:p>
            <a:r>
              <a:rPr lang="ru-RU" sz="2500" baseline="30000" dirty="0" err="1">
                <a:latin typeface="Times New Roman"/>
              </a:rPr>
              <a:t>Будител</a:t>
            </a:r>
            <a:r>
              <a:rPr lang="ru-RU" sz="2500" baseline="30000" dirty="0">
                <a:latin typeface="Times New Roman"/>
              </a:rPr>
              <a:t> е символ, духовна категория, не просто дума </a:t>
            </a:r>
            <a:r>
              <a:rPr lang="ru-RU" sz="2500" baseline="30000" dirty="0" smtClean="0">
                <a:latin typeface="Times New Roman"/>
              </a:rPr>
              <a:t>– зад </a:t>
            </a:r>
            <a:r>
              <a:rPr lang="ru-RU" sz="2500" baseline="30000" dirty="0" err="1">
                <a:latin typeface="Times New Roman"/>
              </a:rPr>
              <a:t>нея</a:t>
            </a:r>
            <a:r>
              <a:rPr lang="ru-RU" sz="2500" baseline="30000" dirty="0">
                <a:latin typeface="Times New Roman"/>
              </a:rPr>
              <a:t> </a:t>
            </a:r>
            <a:r>
              <a:rPr lang="ru-RU" sz="2500" baseline="30000" dirty="0" smtClean="0">
                <a:latin typeface="Times New Roman"/>
              </a:rPr>
              <a:t>стоят </a:t>
            </a:r>
            <a:r>
              <a:rPr lang="ru-RU" sz="2500" baseline="30000" dirty="0" err="1" smtClean="0">
                <a:latin typeface="Times New Roman"/>
              </a:rPr>
              <a:t>незабравими</a:t>
            </a:r>
            <a:r>
              <a:rPr lang="ru-RU" sz="2500" baseline="30000" dirty="0" smtClean="0">
                <a:latin typeface="Times New Roman"/>
              </a:rPr>
              <a:t> </a:t>
            </a:r>
            <a:r>
              <a:rPr lang="ru-RU" sz="2500" baseline="30000" dirty="0" err="1">
                <a:latin typeface="Times New Roman"/>
              </a:rPr>
              <a:t>българи</a:t>
            </a:r>
            <a:r>
              <a:rPr lang="ru-RU" sz="2500" baseline="30000" dirty="0">
                <a:latin typeface="Times New Roman"/>
              </a:rPr>
              <a:t>. </a:t>
            </a:r>
            <a:r>
              <a:rPr lang="ru-RU" sz="2500" baseline="30000" dirty="0" err="1" smtClean="0">
                <a:latin typeface="Times New Roman"/>
              </a:rPr>
              <a:t>Това</a:t>
            </a:r>
            <a:r>
              <a:rPr lang="ru-RU" sz="2500" baseline="30000" dirty="0" smtClean="0">
                <a:latin typeface="Times New Roman"/>
              </a:rPr>
              <a:t> </a:t>
            </a:r>
            <a:r>
              <a:rPr lang="ru-RU" sz="2500" baseline="30000" dirty="0" err="1">
                <a:latin typeface="Times New Roman"/>
              </a:rPr>
              <a:t>са</a:t>
            </a:r>
            <a:r>
              <a:rPr lang="ru-RU" sz="2500" baseline="30000" dirty="0">
                <a:latin typeface="Times New Roman"/>
              </a:rPr>
              <a:t> </a:t>
            </a:r>
            <a:r>
              <a:rPr lang="ru-RU" sz="2500" baseline="30000" dirty="0" err="1">
                <a:latin typeface="Times New Roman"/>
              </a:rPr>
              <a:t>всички</a:t>
            </a:r>
            <a:r>
              <a:rPr lang="ru-RU" sz="2500" baseline="30000" dirty="0">
                <a:latin typeface="Times New Roman"/>
              </a:rPr>
              <a:t>, </a:t>
            </a:r>
            <a:r>
              <a:rPr lang="ru-RU" sz="2500" baseline="30000" dirty="0" err="1">
                <a:latin typeface="Times New Roman"/>
              </a:rPr>
              <a:t>които</a:t>
            </a:r>
            <a:r>
              <a:rPr lang="ru-RU" sz="2500" baseline="30000" dirty="0">
                <a:latin typeface="Times New Roman"/>
              </a:rPr>
              <a:t> </a:t>
            </a:r>
            <a:r>
              <a:rPr lang="ru-RU" sz="2500" baseline="30000" dirty="0" err="1">
                <a:latin typeface="Times New Roman"/>
              </a:rPr>
              <a:t>успяват</a:t>
            </a:r>
            <a:r>
              <a:rPr lang="ru-RU" sz="2500" baseline="30000" dirty="0">
                <a:latin typeface="Times New Roman"/>
              </a:rPr>
              <a:t> да пробудят </a:t>
            </a:r>
            <a:r>
              <a:rPr lang="en-US" sz="2500" baseline="30000" dirty="0" smtClean="0">
                <a:latin typeface="Times New Roman"/>
              </a:rPr>
              <a:t/>
            </a:r>
            <a:br>
              <a:rPr lang="en-US" sz="2500" baseline="30000" dirty="0" smtClean="0">
                <a:latin typeface="Times New Roman"/>
              </a:rPr>
            </a:br>
            <a:r>
              <a:rPr lang="ru-RU" sz="2500" baseline="30000" dirty="0" err="1" smtClean="0">
                <a:latin typeface="Times New Roman"/>
              </a:rPr>
              <a:t>със</a:t>
            </a:r>
            <a:r>
              <a:rPr lang="ru-RU" sz="2500" baseline="30000" dirty="0" smtClean="0">
                <a:latin typeface="Times New Roman"/>
              </a:rPr>
              <a:t> </a:t>
            </a:r>
            <a:r>
              <a:rPr lang="ru-RU" sz="2500" baseline="30000" dirty="0">
                <a:latin typeface="Times New Roman"/>
              </a:rPr>
              <a:t>своя труд, </a:t>
            </a:r>
            <a:r>
              <a:rPr lang="ru-RU" sz="2500" baseline="30000" dirty="0" smtClean="0">
                <a:latin typeface="Times New Roman"/>
              </a:rPr>
              <a:t>идеи </a:t>
            </a:r>
            <a:r>
              <a:rPr lang="ru-RU" sz="2500" baseline="30000" dirty="0">
                <a:latin typeface="Times New Roman"/>
              </a:rPr>
              <a:t>или пример </a:t>
            </a:r>
            <a:r>
              <a:rPr lang="ru-RU" sz="2500" baseline="30000" dirty="0" err="1">
                <a:latin typeface="Times New Roman"/>
              </a:rPr>
              <a:t>стремежа</a:t>
            </a:r>
            <a:r>
              <a:rPr lang="ru-RU" sz="2500" baseline="30000" dirty="0">
                <a:latin typeface="Times New Roman"/>
              </a:rPr>
              <a:t> </a:t>
            </a:r>
            <a:r>
              <a:rPr lang="ru-RU" sz="2500" baseline="30000" dirty="0" err="1" smtClean="0">
                <a:latin typeface="Times New Roman"/>
              </a:rPr>
              <a:t>към</a:t>
            </a:r>
            <a:r>
              <a:rPr lang="ru-RU" sz="2500" baseline="30000" dirty="0" smtClean="0">
                <a:latin typeface="Times New Roman"/>
              </a:rPr>
              <a:t> </a:t>
            </a:r>
            <a:r>
              <a:rPr lang="ru-RU" sz="2500" baseline="30000" dirty="0">
                <a:latin typeface="Times New Roman"/>
              </a:rPr>
              <a:t>знание, </a:t>
            </a:r>
            <a:r>
              <a:rPr lang="en-US" sz="2500" baseline="30000" dirty="0" smtClean="0">
                <a:latin typeface="Times New Roman"/>
              </a:rPr>
              <a:t/>
            </a:r>
            <a:br>
              <a:rPr lang="en-US" sz="2500" baseline="30000" dirty="0" smtClean="0">
                <a:latin typeface="Times New Roman"/>
              </a:rPr>
            </a:br>
            <a:r>
              <a:rPr lang="ru-RU" sz="2500" baseline="30000" dirty="0" err="1" smtClean="0">
                <a:latin typeface="Times New Roman"/>
              </a:rPr>
              <a:t>към</a:t>
            </a:r>
            <a:r>
              <a:rPr lang="ru-RU" sz="2500" baseline="30000" dirty="0" smtClean="0">
                <a:latin typeface="Times New Roman"/>
              </a:rPr>
              <a:t> </a:t>
            </a:r>
            <a:r>
              <a:rPr lang="ru-RU" sz="2500" baseline="30000" dirty="0" err="1">
                <a:latin typeface="Times New Roman"/>
              </a:rPr>
              <a:t>духовност</a:t>
            </a:r>
            <a:r>
              <a:rPr lang="ru-RU" sz="2500" baseline="30000" dirty="0">
                <a:latin typeface="Times New Roman"/>
              </a:rPr>
              <a:t> и </a:t>
            </a:r>
            <a:r>
              <a:rPr lang="ru-RU" sz="2500" baseline="30000" dirty="0" smtClean="0">
                <a:latin typeface="Times New Roman"/>
              </a:rPr>
              <a:t>развитие</a:t>
            </a:r>
            <a:r>
              <a:rPr lang="ru-RU" sz="2500" baseline="30000" dirty="0">
                <a:latin typeface="Times New Roman"/>
              </a:rPr>
              <a:t>.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baseline="30000" dirty="0">
                <a:solidFill>
                  <a:srgbClr val="000000"/>
                </a:solidFill>
                <a:latin typeface="Times New Roman"/>
              </a:rPr>
            </a:br>
            <a:endParaRPr lang="bg-BG" dirty="0"/>
          </a:p>
        </p:txBody>
      </p:sp>
      <p:sp>
        <p:nvSpPr>
          <p:cNvPr id="5" name="Подзаглавие 4"/>
          <p:cNvSpPr>
            <a:spLocks noGrp="1"/>
          </p:cNvSpPr>
          <p:nvPr>
            <p:ph type="subTitle" idx="1"/>
          </p:nvPr>
        </p:nvSpPr>
        <p:spPr>
          <a:xfrm>
            <a:off x="395536" y="4365104"/>
            <a:ext cx="4824536" cy="2160240"/>
          </a:xfrm>
        </p:spPr>
        <p:txBody>
          <a:bodyPr>
            <a:normAutofit lnSpcReduction="10000"/>
          </a:bodyPr>
          <a:lstStyle/>
          <a:p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Деня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отворените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врати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през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2021 г.,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посветен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500" baseline="30000" dirty="0" err="1" smtClean="0">
                <a:solidFill>
                  <a:srgbClr val="000000"/>
                </a:solidFill>
                <a:latin typeface="Times New Roman"/>
              </a:rPr>
              <a:t>делото</a:t>
            </a:r>
            <a:r>
              <a:rPr lang="ru-RU" sz="2500" baseline="30000" dirty="0" smtClean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500" baseline="30000" dirty="0" err="1" smtClean="0">
                <a:solidFill>
                  <a:srgbClr val="000000"/>
                </a:solidFill>
                <a:latin typeface="Times New Roman"/>
              </a:rPr>
              <a:t>народните</a:t>
            </a:r>
            <a:r>
              <a:rPr lang="ru-RU" sz="25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будители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Районен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съд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-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Добрич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представя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обществеността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дейността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си по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Образователна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програма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„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Съдебната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власт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-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информиран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избор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гражданско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доверие.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Отворени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съдилища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прокуратури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.“. </a:t>
            </a:r>
            <a:endParaRPr lang="ru-RU" sz="2500" baseline="300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500" baseline="30000" dirty="0" err="1" smtClean="0">
                <a:solidFill>
                  <a:srgbClr val="000000"/>
                </a:solidFill>
                <a:latin typeface="Times New Roman"/>
              </a:rPr>
              <a:t>Съдът</a:t>
            </a:r>
            <a:r>
              <a:rPr lang="ru-RU" sz="25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участва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Програмата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седма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500" baseline="30000" dirty="0" err="1">
                <a:solidFill>
                  <a:srgbClr val="000000"/>
                </a:solidFill>
                <a:latin typeface="Times New Roman"/>
              </a:rPr>
              <a:t>поредна</a:t>
            </a:r>
            <a:r>
              <a:rPr lang="ru-RU" sz="2500" baseline="30000" dirty="0">
                <a:solidFill>
                  <a:srgbClr val="000000"/>
                </a:solidFill>
                <a:latin typeface="Times New Roman"/>
              </a:rPr>
              <a:t> година.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330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152128"/>
          </a:xfrm>
        </p:spPr>
        <p:txBody>
          <a:bodyPr>
            <a:normAutofit/>
          </a:bodyPr>
          <a:lstStyle/>
          <a:p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Пред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гимназистите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презентирана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темата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Медиацията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като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извънсъдебен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способ за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решаване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спорове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“,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представена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адвокатите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медиатори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– Мария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Миталова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Ивайла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Стефанова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чието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сътрдничество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с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Районен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–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Добрич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продължи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. Посредством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конкретни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примери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кратък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филмов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материал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медиаторите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запознаха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младежите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с института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медиацията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200" baseline="30000" dirty="0">
              <a:solidFill>
                <a:srgbClr val="000000"/>
              </a:solidFill>
              <a:latin typeface="Times New Roman"/>
            </a:endParaRPr>
          </a:p>
          <a:p>
            <a:endParaRPr lang="bg-BG" dirty="0"/>
          </a:p>
        </p:txBody>
      </p:sp>
      <p:pic>
        <p:nvPicPr>
          <p:cNvPr id="14338" name="Picture 2" descr="E:\ПРЕЗЕНТАЦИЯ\2019-20\IMG_20191206_114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268760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ПРЕЗЕНТАЦИЯ\2019-20\IMG_20191206_115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86" y="1268760"/>
            <a:ext cx="4464495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5301208"/>
            <a:ext cx="7987124" cy="1057304"/>
          </a:xfrm>
        </p:spPr>
        <p:txBody>
          <a:bodyPr/>
          <a:lstStyle/>
          <a:p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Учениците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Частно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основно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училище „Мария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Монтесори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“ се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срещнаха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със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Мирослава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Неделчева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администратор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Албена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Димитрова,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които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научиха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как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работи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съдът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какви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спорове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решава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Децата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имаха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възможност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заемат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местата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участниците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процеси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endParaRPr lang="bg-BG" dirty="0"/>
          </a:p>
        </p:txBody>
      </p:sp>
      <p:pic>
        <p:nvPicPr>
          <p:cNvPr id="15362" name="Picture 2" descr="E:\ПРЕЗЕНТАЦИЯ\2019-20\IMG_20191206_1248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6" b="10422"/>
          <a:stretch/>
        </p:blipFill>
        <p:spPr bwMode="auto">
          <a:xfrm>
            <a:off x="899592" y="1161288"/>
            <a:ext cx="7544732" cy="385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6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841776"/>
            <a:ext cx="8075240" cy="2016224"/>
          </a:xfrm>
        </p:spPr>
        <p:txBody>
          <a:bodyPr>
            <a:normAutofit/>
          </a:bodyPr>
          <a:lstStyle/>
          <a:p>
            <a:r>
              <a:rPr lang="ru-RU" sz="2200" baseline="30000" dirty="0" smtClean="0"/>
              <a:t>За </a:t>
            </a:r>
            <a:r>
              <a:rPr lang="ru-RU" sz="2200" baseline="30000" dirty="0" err="1" smtClean="0"/>
              <a:t>Деня</a:t>
            </a:r>
            <a:r>
              <a:rPr lang="ru-RU" sz="2200" baseline="30000" dirty="0" smtClean="0"/>
              <a:t> на </a:t>
            </a:r>
            <a:r>
              <a:rPr lang="ru-RU" sz="2200" baseline="30000" dirty="0" err="1" smtClean="0"/>
              <a:t>отворените</a:t>
            </a:r>
            <a:r>
              <a:rPr lang="ru-RU" sz="2200" baseline="30000" dirty="0" smtClean="0"/>
              <a:t> </a:t>
            </a:r>
            <a:r>
              <a:rPr lang="ru-RU" sz="2200" baseline="30000" dirty="0" err="1" smtClean="0"/>
              <a:t>врати</a:t>
            </a:r>
            <a:r>
              <a:rPr lang="ru-RU" sz="2200" baseline="30000" dirty="0" smtClean="0"/>
              <a:t> в </a:t>
            </a:r>
            <a:r>
              <a:rPr lang="ru-RU" sz="2200" baseline="30000" dirty="0" err="1" smtClean="0"/>
              <a:t>Районен</a:t>
            </a:r>
            <a:r>
              <a:rPr lang="ru-RU" sz="2200" baseline="30000" dirty="0" smtClean="0"/>
              <a:t> </a:t>
            </a:r>
            <a:r>
              <a:rPr lang="ru-RU" sz="2200" baseline="30000" dirty="0" err="1"/>
              <a:t>съд</a:t>
            </a:r>
            <a:r>
              <a:rPr lang="ru-RU" sz="2200" baseline="30000" dirty="0"/>
              <a:t> </a:t>
            </a:r>
            <a:r>
              <a:rPr lang="ru-RU" sz="2200" baseline="30000" dirty="0" smtClean="0"/>
              <a:t>– </a:t>
            </a:r>
            <a:r>
              <a:rPr lang="ru-RU" sz="2200" baseline="30000" dirty="0" err="1" smtClean="0"/>
              <a:t>Добрич</a:t>
            </a:r>
            <a:r>
              <a:rPr lang="ru-RU" sz="2200" baseline="30000" dirty="0" smtClean="0"/>
              <a:t> </a:t>
            </a:r>
            <a:r>
              <a:rPr lang="ru-RU" sz="2200" baseline="30000" dirty="0" err="1" smtClean="0"/>
              <a:t>бе</a:t>
            </a:r>
            <a:r>
              <a:rPr lang="ru-RU" sz="2200" baseline="30000" dirty="0" smtClean="0"/>
              <a:t> </a:t>
            </a:r>
            <a:r>
              <a:rPr lang="ru-RU" sz="2200" baseline="30000" dirty="0" err="1"/>
              <a:t>подредена</a:t>
            </a:r>
            <a:r>
              <a:rPr lang="ru-RU" sz="2200" baseline="30000" dirty="0"/>
              <a:t> </a:t>
            </a:r>
            <a:r>
              <a:rPr lang="ru-RU" sz="2200" baseline="30000" dirty="0" err="1"/>
              <a:t>изложба</a:t>
            </a:r>
            <a:r>
              <a:rPr lang="ru-RU" sz="2200" baseline="30000" dirty="0"/>
              <a:t> с детски рисунки на тема „</a:t>
            </a:r>
            <a:r>
              <a:rPr lang="ru-RU" sz="2200" baseline="30000" dirty="0" err="1"/>
              <a:t>Правосъдие</a:t>
            </a:r>
            <a:r>
              <a:rPr lang="ru-RU" sz="2200" baseline="30000" dirty="0"/>
              <a:t>“. </a:t>
            </a:r>
            <a:r>
              <a:rPr lang="ru-RU" sz="2200" baseline="30000" dirty="0" err="1"/>
              <a:t>Творбите</a:t>
            </a:r>
            <a:r>
              <a:rPr lang="ru-RU" sz="2200" baseline="30000" dirty="0"/>
              <a:t> </a:t>
            </a:r>
            <a:r>
              <a:rPr lang="ru-RU" sz="2200" baseline="30000" dirty="0" err="1"/>
              <a:t>са</a:t>
            </a:r>
            <a:r>
              <a:rPr lang="ru-RU" sz="2200" baseline="30000" dirty="0"/>
              <a:t> дело на </a:t>
            </a:r>
            <a:r>
              <a:rPr lang="ru-RU" sz="2200" baseline="30000" dirty="0" err="1"/>
              <a:t>ученици</a:t>
            </a:r>
            <a:r>
              <a:rPr lang="ru-RU" sz="2200" baseline="30000" dirty="0"/>
              <a:t> от училище „Мария </a:t>
            </a:r>
            <a:r>
              <a:rPr lang="ru-RU" sz="2200" baseline="30000" dirty="0" err="1"/>
              <a:t>Монтесори</a:t>
            </a:r>
            <a:r>
              <a:rPr lang="ru-RU" sz="2200" baseline="30000" dirty="0" smtClean="0"/>
              <a:t>“. </a:t>
            </a:r>
            <a:r>
              <a:rPr lang="ru-RU" sz="2200" baseline="30000" dirty="0" err="1"/>
              <a:t>Авторите</a:t>
            </a:r>
            <a:r>
              <a:rPr lang="ru-RU" sz="2200" baseline="30000" dirty="0"/>
              <a:t> на </a:t>
            </a:r>
            <a:r>
              <a:rPr lang="ru-RU" sz="2200" baseline="30000" dirty="0" err="1"/>
              <a:t>най-добрите</a:t>
            </a:r>
            <a:r>
              <a:rPr lang="ru-RU" sz="2200" baseline="30000" dirty="0"/>
              <a:t> рисунки </a:t>
            </a:r>
            <a:r>
              <a:rPr lang="ru-RU" sz="2200" baseline="30000" dirty="0" err="1"/>
              <a:t>получиха</a:t>
            </a:r>
            <a:r>
              <a:rPr lang="ru-RU" sz="2200" baseline="30000" dirty="0"/>
              <a:t> награди, </a:t>
            </a:r>
            <a:r>
              <a:rPr lang="ru-RU" sz="2200" baseline="30000" dirty="0" err="1"/>
              <a:t>които</a:t>
            </a:r>
            <a:r>
              <a:rPr lang="ru-RU" sz="2200" baseline="30000" dirty="0"/>
              <a:t> им </a:t>
            </a:r>
            <a:r>
              <a:rPr lang="ru-RU" sz="2200" baseline="30000" dirty="0" err="1"/>
              <a:t>бяха</a:t>
            </a:r>
            <a:r>
              <a:rPr lang="ru-RU" sz="2200" baseline="30000" dirty="0"/>
              <a:t> </a:t>
            </a:r>
            <a:r>
              <a:rPr lang="ru-RU" sz="2200" baseline="30000" dirty="0" err="1"/>
              <a:t>връчени</a:t>
            </a:r>
            <a:r>
              <a:rPr lang="ru-RU" sz="2200" baseline="30000" dirty="0"/>
              <a:t> на </a:t>
            </a:r>
            <a:r>
              <a:rPr lang="ru-RU" sz="2200" baseline="30000" dirty="0" err="1"/>
              <a:t>място</a:t>
            </a:r>
            <a:r>
              <a:rPr lang="ru-RU" sz="2200" baseline="30000" dirty="0"/>
              <a:t> в </a:t>
            </a:r>
            <a:r>
              <a:rPr lang="ru-RU" sz="2200" baseline="30000" dirty="0" err="1"/>
              <a:t>училището</a:t>
            </a:r>
            <a:r>
              <a:rPr lang="ru-RU" sz="2200" baseline="30000" dirty="0"/>
              <a:t> от председателя на </a:t>
            </a:r>
            <a:r>
              <a:rPr lang="ru-RU" sz="2200" baseline="30000" dirty="0" err="1" smtClean="0"/>
              <a:t>съда</a:t>
            </a:r>
            <a:r>
              <a:rPr lang="ru-RU" sz="2200" baseline="30000" dirty="0" smtClean="0"/>
              <a:t> Анна </a:t>
            </a:r>
            <a:r>
              <a:rPr lang="ru-RU" sz="2200" baseline="30000" dirty="0"/>
              <a:t>Великова и </a:t>
            </a:r>
            <a:r>
              <a:rPr lang="ru-RU" sz="2200" baseline="30000" dirty="0" err="1"/>
              <a:t>съдебния</a:t>
            </a:r>
            <a:r>
              <a:rPr lang="ru-RU" sz="2200" baseline="30000" dirty="0"/>
              <a:t> администратор </a:t>
            </a:r>
            <a:r>
              <a:rPr lang="ru-RU" sz="2200" baseline="30000" dirty="0" err="1"/>
              <a:t>Албена</a:t>
            </a:r>
            <a:r>
              <a:rPr lang="ru-RU" sz="2200" baseline="30000" dirty="0"/>
              <a:t> Димитрова</a:t>
            </a:r>
            <a:r>
              <a:rPr lang="ru-RU" sz="2200" baseline="30000" dirty="0" smtClean="0"/>
              <a:t>.</a:t>
            </a:r>
            <a:endParaRPr lang="ru-RU" sz="2200" baseline="30000" dirty="0"/>
          </a:p>
        </p:txBody>
      </p:sp>
      <p:pic>
        <p:nvPicPr>
          <p:cNvPr id="16386" name="Picture 2" descr="E:\ПРЕЗЕНТАЦИЯ\2019-20\123821716_676697519899469_5582000608202354576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0"/>
          <a:stretch/>
        </p:blipFill>
        <p:spPr bwMode="auto">
          <a:xfrm>
            <a:off x="899592" y="1052736"/>
            <a:ext cx="7488832" cy="343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   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2960" y="1052736"/>
            <a:ext cx="8229600" cy="796720"/>
          </a:xfrm>
        </p:spPr>
        <p:txBody>
          <a:bodyPr/>
          <a:lstStyle/>
          <a:p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Финалната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инициатива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рамките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Програмата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се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състоя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Професионалната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гимназия по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ветеринарна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медицина „Проф. Д-р Георги Павлов“,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където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представен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симулативен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съдебен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процес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, под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ръководството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Соня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Дженкова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200" baseline="30000" dirty="0">
              <a:solidFill>
                <a:srgbClr val="000000"/>
              </a:solidFill>
              <a:latin typeface="Times New Roman"/>
            </a:endParaRPr>
          </a:p>
          <a:p>
            <a:endParaRPr lang="bg-BG" dirty="0"/>
          </a:p>
        </p:txBody>
      </p:sp>
      <p:pic>
        <p:nvPicPr>
          <p:cNvPr id="17410" name="Picture 2" descr="E:\ПРЕЗЕНТАЦИЯ\2019-20\127489260_2911670982387885_27233900386305376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44" y="2188872"/>
            <a:ext cx="77724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bg-BG" sz="3300" b="1" baseline="30000" dirty="0" smtClean="0">
                <a:solidFill>
                  <a:srgbClr val="000000"/>
                </a:solidFill>
                <a:latin typeface="Times New Roman"/>
              </a:rPr>
              <a:t>2020/2021 </a:t>
            </a:r>
            <a:r>
              <a:rPr lang="bg-BG" sz="3300" b="1" baseline="30000" dirty="0">
                <a:solidFill>
                  <a:srgbClr val="000000"/>
                </a:solidFill>
                <a:latin typeface="Times New Roman"/>
              </a:rPr>
              <a:t>година</a:t>
            </a:r>
            <a:br>
              <a:rPr lang="bg-BG" sz="3300" b="1" baseline="30000" dirty="0">
                <a:solidFill>
                  <a:srgbClr val="000000"/>
                </a:solidFill>
                <a:latin typeface="Times New Roman"/>
              </a:rPr>
            </a:b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у</a:t>
            </a:r>
            <a: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  <a:t>чилища 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партньори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: ПГТ „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Пейо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 Яворов“ и ПМГ „Иван 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Вазов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“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baseline="30000" dirty="0">
                <a:solidFill>
                  <a:srgbClr val="000000"/>
                </a:solidFill>
                <a:latin typeface="Times New Roman"/>
              </a:rPr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553248"/>
          </a:xfrm>
        </p:spPr>
        <p:txBody>
          <a:bodyPr/>
          <a:lstStyle/>
          <a:p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През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годината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учениците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бяха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организирани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посещения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срещи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магистрати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служители, подготовка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симулативни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процеси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конкурс за рисунка.</a:t>
            </a:r>
          </a:p>
          <a:p>
            <a:pPr marL="109728" indent="0">
              <a:buNone/>
            </a:pPr>
            <a:endParaRPr lang="bg-BG" dirty="0"/>
          </a:p>
        </p:txBody>
      </p:sp>
      <p:pic>
        <p:nvPicPr>
          <p:cNvPr id="18434" name="Picture 2" descr="E:\ПРЕЗЕНТАЦИЯ\20210614_100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1" b="12036"/>
          <a:stretch/>
        </p:blipFill>
        <p:spPr bwMode="auto">
          <a:xfrm>
            <a:off x="504080" y="1700808"/>
            <a:ext cx="7696840" cy="39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281440"/>
          </a:xfrm>
        </p:spPr>
        <p:txBody>
          <a:bodyPr>
            <a:normAutofit/>
          </a:bodyPr>
          <a:lstStyle/>
          <a:p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Гимназистите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научиха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какво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е трафик на хора,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кога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говорим за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домашно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насилие над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малолетни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непълнолетни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каква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е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разликата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между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дребно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едро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хулиганство, и как се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наказват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извършителите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тези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деяния.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Младежите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бяха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запознати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още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със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структурата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функциите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система, с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професиите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прокурор,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следовател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съдебен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служител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както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със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процедури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участието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деца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</a:t>
            </a:r>
            <a:endParaRPr lang="en-US" sz="2200" baseline="300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заниманията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младежите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се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включиха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Любомир Генов, Павлина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Паскалева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Галя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Митева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Деница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Петкова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Данчо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Димитров,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Албена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Колева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Соня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Дженкова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съдебният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администратор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Албена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Димитрова.</a:t>
            </a:r>
          </a:p>
          <a:p>
            <a:endParaRPr lang="ru-RU" sz="2200" baseline="300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7" name="Picture 3" descr="E:\ПРЕЗЕНТАЦИЯ\2020-21\IMG_20210625_1006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2" b="47234"/>
          <a:stretch/>
        </p:blipFill>
        <p:spPr bwMode="auto">
          <a:xfrm>
            <a:off x="467544" y="1169011"/>
            <a:ext cx="8208912" cy="290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4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bg-BG" dirty="0"/>
          </a:p>
        </p:txBody>
      </p:sp>
      <p:pic>
        <p:nvPicPr>
          <p:cNvPr id="2050" name="Picture 2" descr="E:\ПРЕЗЕНТАЦИЯ\2020-21\IMG_20210625_092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ПРЕЗЕНТАЦИЯ\2020-21\IMG_20210625_100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905984" cy="520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0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48064" y="1143064"/>
            <a:ext cx="3528392" cy="1440160"/>
          </a:xfrm>
        </p:spPr>
        <p:txBody>
          <a:bodyPr>
            <a:normAutofit/>
          </a:bodyPr>
          <a:lstStyle/>
          <a:p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през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тази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година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Районен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-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Добрич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предостави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учениците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възможност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пресъздадат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реално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разгледано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гражданско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дело.</a:t>
            </a:r>
          </a:p>
          <a:p>
            <a:endParaRPr lang="bg-BG" dirty="0"/>
          </a:p>
        </p:txBody>
      </p:sp>
      <p:pic>
        <p:nvPicPr>
          <p:cNvPr id="3074" name="Picture 2" descr="E:\ПРЕЗЕНТАЦИЯ\2020-21\IMG_20210625_0911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5" b="14808"/>
          <a:stretch/>
        </p:blipFill>
        <p:spPr bwMode="auto">
          <a:xfrm>
            <a:off x="467543" y="765104"/>
            <a:ext cx="420709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ПРЕЗЕНТАЦИЯ\2020-21\IMG_20210625_0923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5" b="14808"/>
          <a:stretch/>
        </p:blipFill>
        <p:spPr bwMode="auto">
          <a:xfrm>
            <a:off x="4427984" y="2997352"/>
            <a:ext cx="420709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3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841280"/>
          </a:xfrm>
        </p:spPr>
        <p:txBody>
          <a:bodyPr/>
          <a:lstStyle/>
          <a:p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Учениците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пети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до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седми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клас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ПМГ „Иван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Вазов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“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бяха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поканени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за участие в конкурс за рисунка на тема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Правосъдие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“.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Представените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творби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подредени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изложба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палата. </a:t>
            </a:r>
          </a:p>
          <a:p>
            <a:endParaRPr lang="bg-BG" dirty="0"/>
          </a:p>
        </p:txBody>
      </p:sp>
      <p:pic>
        <p:nvPicPr>
          <p:cNvPr id="4099" name="Picture 3" descr="E:\ПРЕЗЕНТАЦИЯ\20210625_0901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 b="22616"/>
          <a:stretch/>
        </p:blipFill>
        <p:spPr bwMode="auto">
          <a:xfrm>
            <a:off x="683568" y="1124744"/>
            <a:ext cx="778485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860034" y="1124744"/>
            <a:ext cx="4104454" cy="4104456"/>
          </a:xfrm>
        </p:spPr>
        <p:txBody>
          <a:bodyPr>
            <a:normAutofit/>
          </a:bodyPr>
          <a:lstStyle/>
          <a:p>
            <a:endParaRPr lang="ru-RU" sz="2200" baseline="30000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2200" baseline="30000" dirty="0">
              <a:solidFill>
                <a:srgbClr val="000000"/>
              </a:solidFill>
              <a:latin typeface="Times New Roman"/>
            </a:endParaRPr>
          </a:p>
          <a:p>
            <a:endParaRPr lang="ru-RU" sz="2200" baseline="300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петокласниците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също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дадена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възможност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да се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запознаят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със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палата, да посетят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деловодствата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да поговорят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със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служителите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Дейността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им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представена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администратор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Албена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Димитрова.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Децата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разгледаха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зала и им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разяснена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ролята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основните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участници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процеса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Те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имаха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възможност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застанат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мястото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адвокат, прокурор –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възможен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избор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професия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бъдеще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pic>
        <p:nvPicPr>
          <p:cNvPr id="5122" name="Picture 2" descr="E:\ПРЕЗЕНТАЦИЯ\2020-21\IMG_20210629_104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500" y="1448778"/>
            <a:ext cx="5472610" cy="410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4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39552" y="2060848"/>
            <a:ext cx="7848872" cy="4325112"/>
          </a:xfrm>
        </p:spPr>
        <p:txBody>
          <a:bodyPr/>
          <a:lstStyle/>
          <a:p>
            <a:pPr marL="109728" indent="0">
              <a:buNone/>
            </a:pPr>
            <a:r>
              <a:rPr lang="ru-RU" baseline="30000" dirty="0" err="1"/>
              <a:t>Образователната</a:t>
            </a:r>
            <a:r>
              <a:rPr lang="ru-RU" baseline="30000" dirty="0"/>
              <a:t> </a:t>
            </a:r>
            <a:r>
              <a:rPr lang="ru-RU" baseline="30000" dirty="0" err="1"/>
              <a:t>програма</a:t>
            </a:r>
            <a:r>
              <a:rPr lang="ru-RU" baseline="30000" dirty="0"/>
              <a:t> „</a:t>
            </a:r>
            <a:r>
              <a:rPr lang="ru-RU" baseline="30000" dirty="0" err="1"/>
              <a:t>Съдебната</a:t>
            </a:r>
            <a:r>
              <a:rPr lang="ru-RU" baseline="30000" dirty="0"/>
              <a:t> </a:t>
            </a:r>
            <a:r>
              <a:rPr lang="ru-RU" baseline="30000" dirty="0" err="1"/>
              <a:t>власт</a:t>
            </a:r>
            <a:r>
              <a:rPr lang="ru-RU" baseline="30000" dirty="0"/>
              <a:t> - </a:t>
            </a:r>
            <a:r>
              <a:rPr lang="ru-RU" baseline="30000" dirty="0" err="1"/>
              <a:t>информиран</a:t>
            </a:r>
            <a:r>
              <a:rPr lang="ru-RU" baseline="30000" dirty="0"/>
              <a:t> </a:t>
            </a:r>
            <a:r>
              <a:rPr lang="ru-RU" baseline="30000" dirty="0" err="1"/>
              <a:t>избор</a:t>
            </a:r>
            <a:r>
              <a:rPr lang="ru-RU" baseline="30000" dirty="0"/>
              <a:t> и </a:t>
            </a:r>
            <a:r>
              <a:rPr lang="ru-RU" baseline="30000" dirty="0" err="1"/>
              <a:t>гражданско</a:t>
            </a:r>
            <a:r>
              <a:rPr lang="ru-RU" baseline="30000" dirty="0"/>
              <a:t> доверие. </a:t>
            </a:r>
            <a:r>
              <a:rPr lang="ru-RU" baseline="30000" dirty="0" err="1"/>
              <a:t>Отворени</a:t>
            </a:r>
            <a:r>
              <a:rPr lang="ru-RU" baseline="30000" dirty="0"/>
              <a:t> </a:t>
            </a:r>
            <a:r>
              <a:rPr lang="ru-RU" baseline="30000" dirty="0" err="1"/>
              <a:t>съдилища</a:t>
            </a:r>
            <a:r>
              <a:rPr lang="ru-RU" baseline="30000" dirty="0"/>
              <a:t> и </a:t>
            </a:r>
            <a:r>
              <a:rPr lang="ru-RU" baseline="30000" dirty="0" err="1"/>
              <a:t>прокуратури</a:t>
            </a:r>
            <a:r>
              <a:rPr lang="ru-RU" baseline="30000" dirty="0"/>
              <a:t>.“ се </a:t>
            </a:r>
            <a:r>
              <a:rPr lang="ru-RU" baseline="30000" dirty="0" err="1"/>
              <a:t>провежда</a:t>
            </a:r>
            <a:r>
              <a:rPr lang="ru-RU" baseline="30000" dirty="0"/>
              <a:t> по инициатива на </a:t>
            </a:r>
            <a:r>
              <a:rPr lang="ru-RU" baseline="30000" dirty="0" err="1"/>
              <a:t>Висшия</a:t>
            </a:r>
            <a:r>
              <a:rPr lang="ru-RU" baseline="30000" dirty="0"/>
              <a:t> </a:t>
            </a:r>
            <a:r>
              <a:rPr lang="ru-RU" baseline="30000" dirty="0" err="1"/>
              <a:t>съдебен</a:t>
            </a:r>
            <a:r>
              <a:rPr lang="ru-RU" baseline="30000" dirty="0"/>
              <a:t> </a:t>
            </a:r>
            <a:r>
              <a:rPr lang="ru-RU" baseline="30000" dirty="0" err="1"/>
              <a:t>съвет</a:t>
            </a:r>
            <a:r>
              <a:rPr lang="ru-RU" baseline="30000" dirty="0"/>
              <a:t> в </a:t>
            </a:r>
            <a:r>
              <a:rPr lang="ru-RU" baseline="30000" dirty="0" err="1"/>
              <a:t>сътрудничество</a:t>
            </a:r>
            <a:r>
              <a:rPr lang="ru-RU" baseline="30000" dirty="0"/>
              <a:t> с Министерство на </a:t>
            </a:r>
            <a:r>
              <a:rPr lang="ru-RU" baseline="30000" dirty="0" err="1"/>
              <a:t>образованието</a:t>
            </a:r>
            <a:r>
              <a:rPr lang="ru-RU" baseline="30000" dirty="0"/>
              <a:t> и </a:t>
            </a:r>
            <a:r>
              <a:rPr lang="ru-RU" baseline="30000" dirty="0" err="1"/>
              <a:t>науката</a:t>
            </a:r>
            <a:r>
              <a:rPr lang="ru-RU" baseline="30000" dirty="0"/>
              <a:t>. </a:t>
            </a:r>
            <a:r>
              <a:rPr lang="ru-RU" baseline="30000" dirty="0" err="1"/>
              <a:t>Тя</a:t>
            </a:r>
            <a:r>
              <a:rPr lang="ru-RU" baseline="30000" dirty="0"/>
              <a:t> </a:t>
            </a:r>
            <a:r>
              <a:rPr lang="ru-RU" baseline="30000" dirty="0" err="1"/>
              <a:t>стартира</a:t>
            </a:r>
            <a:r>
              <a:rPr lang="ru-RU" baseline="30000" dirty="0"/>
              <a:t> </a:t>
            </a:r>
            <a:r>
              <a:rPr lang="ru-RU" baseline="30000" dirty="0" err="1" smtClean="0"/>
              <a:t>през</a:t>
            </a:r>
            <a:r>
              <a:rPr lang="ru-RU" baseline="30000" dirty="0" smtClean="0"/>
              <a:t> </a:t>
            </a:r>
            <a:r>
              <a:rPr lang="ru-RU" baseline="30000" dirty="0" err="1"/>
              <a:t>есента</a:t>
            </a:r>
            <a:r>
              <a:rPr lang="ru-RU" baseline="30000" dirty="0"/>
              <a:t> на 2014 г., </a:t>
            </a:r>
            <a:r>
              <a:rPr lang="ru-RU" baseline="30000" dirty="0" err="1"/>
              <a:t>със</a:t>
            </a:r>
            <a:r>
              <a:rPr lang="ru-RU" baseline="30000" dirty="0"/>
              <a:t> срок на действие 5 </a:t>
            </a:r>
            <a:r>
              <a:rPr lang="ru-RU" baseline="30000" dirty="0" err="1"/>
              <a:t>години</a:t>
            </a:r>
            <a:r>
              <a:rPr lang="ru-RU" baseline="30000" dirty="0"/>
              <a:t>. С подписано на 31.03.2021 г. </a:t>
            </a:r>
            <a:r>
              <a:rPr lang="ru-RU" baseline="30000" dirty="0" err="1"/>
              <a:t>споразумение</a:t>
            </a:r>
            <a:r>
              <a:rPr lang="ru-RU" baseline="30000" dirty="0"/>
              <a:t> </a:t>
            </a:r>
            <a:r>
              <a:rPr lang="ru-RU" baseline="30000" dirty="0" err="1"/>
              <a:t>институционалното</a:t>
            </a:r>
            <a:r>
              <a:rPr lang="ru-RU" baseline="30000" dirty="0"/>
              <a:t> </a:t>
            </a:r>
            <a:r>
              <a:rPr lang="ru-RU" baseline="30000" dirty="0" err="1"/>
              <a:t>сътрудничество</a:t>
            </a:r>
            <a:r>
              <a:rPr lang="ru-RU" baseline="30000" dirty="0"/>
              <a:t> е </a:t>
            </a:r>
            <a:r>
              <a:rPr lang="ru-RU" baseline="30000" dirty="0" err="1"/>
              <a:t>продължено</a:t>
            </a:r>
            <a:r>
              <a:rPr lang="ru-RU" baseline="30000" dirty="0"/>
              <a:t> и за </a:t>
            </a:r>
            <a:r>
              <a:rPr lang="ru-RU" baseline="30000" dirty="0" err="1"/>
              <a:t>следващите</a:t>
            </a:r>
            <a:r>
              <a:rPr lang="ru-RU" baseline="30000" dirty="0"/>
              <a:t>  5 </a:t>
            </a:r>
            <a:r>
              <a:rPr lang="ru-RU" baseline="30000" dirty="0" err="1"/>
              <a:t>години</a:t>
            </a:r>
            <a:r>
              <a:rPr lang="ru-RU" baseline="30000" dirty="0"/>
              <a:t>. </a:t>
            </a:r>
            <a:r>
              <a:rPr lang="ru-RU" baseline="30000" dirty="0" err="1"/>
              <a:t>Програмата</a:t>
            </a:r>
            <a:r>
              <a:rPr lang="ru-RU" baseline="30000" dirty="0"/>
              <a:t> се </a:t>
            </a:r>
            <a:r>
              <a:rPr lang="ru-RU" baseline="30000" dirty="0" err="1"/>
              <a:t>провежда</a:t>
            </a:r>
            <a:r>
              <a:rPr lang="ru-RU" baseline="30000" dirty="0"/>
              <a:t> в училища - </a:t>
            </a:r>
            <a:r>
              <a:rPr lang="ru-RU" baseline="30000" dirty="0" err="1"/>
              <a:t>партньори</a:t>
            </a:r>
            <a:r>
              <a:rPr lang="ru-RU" baseline="30000" dirty="0"/>
              <a:t>, в </a:t>
            </a:r>
            <a:r>
              <a:rPr lang="ru-RU" baseline="30000" dirty="0" err="1"/>
              <a:t>рамките</a:t>
            </a:r>
            <a:r>
              <a:rPr lang="ru-RU" baseline="30000" dirty="0"/>
              <a:t> на </a:t>
            </a:r>
            <a:r>
              <a:rPr lang="ru-RU" baseline="30000" dirty="0" err="1"/>
              <a:t>учебната</a:t>
            </a:r>
            <a:r>
              <a:rPr lang="ru-RU" baseline="30000" dirty="0"/>
              <a:t> </a:t>
            </a:r>
            <a:r>
              <a:rPr lang="ru-RU" baseline="30000" dirty="0" err="1"/>
              <a:t>програма</a:t>
            </a:r>
            <a:r>
              <a:rPr lang="ru-RU" baseline="30000" dirty="0"/>
              <a:t> по „</a:t>
            </a:r>
            <a:r>
              <a:rPr lang="ru-RU" baseline="30000" dirty="0" err="1"/>
              <a:t>Гражданско</a:t>
            </a:r>
            <a:r>
              <a:rPr lang="ru-RU" baseline="30000" dirty="0"/>
              <a:t> образование“ за XI и XII </a:t>
            </a:r>
            <a:r>
              <a:rPr lang="ru-RU" baseline="30000" dirty="0" err="1"/>
              <a:t>клас</a:t>
            </a:r>
            <a:r>
              <a:rPr lang="ru-RU" baseline="30000" dirty="0"/>
              <a:t>, в „Часа на </a:t>
            </a:r>
            <a:r>
              <a:rPr lang="ru-RU" baseline="30000" dirty="0" err="1"/>
              <a:t>класа</a:t>
            </a:r>
            <a:r>
              <a:rPr lang="ru-RU" baseline="30000" dirty="0"/>
              <a:t>“ за </a:t>
            </a:r>
            <a:r>
              <a:rPr lang="ru-RU" baseline="30000" dirty="0" err="1"/>
              <a:t>учениците</a:t>
            </a:r>
            <a:r>
              <a:rPr lang="ru-RU" baseline="30000" dirty="0"/>
              <a:t> от V - XII </a:t>
            </a:r>
            <a:r>
              <a:rPr lang="ru-RU" baseline="30000" dirty="0" err="1"/>
              <a:t>клас</a:t>
            </a:r>
            <a:r>
              <a:rPr lang="ru-RU" baseline="30000" dirty="0"/>
              <a:t> и/или </a:t>
            </a:r>
            <a:r>
              <a:rPr lang="ru-RU" baseline="30000" dirty="0" err="1"/>
              <a:t>във</a:t>
            </a:r>
            <a:r>
              <a:rPr lang="ru-RU" baseline="30000" dirty="0"/>
              <a:t> </a:t>
            </a:r>
            <a:r>
              <a:rPr lang="ru-RU" baseline="30000" dirty="0" err="1"/>
              <a:t>факултативни</a:t>
            </a:r>
            <a:r>
              <a:rPr lang="ru-RU" baseline="30000" dirty="0"/>
              <a:t> </a:t>
            </a:r>
            <a:r>
              <a:rPr lang="ru-RU" baseline="30000" dirty="0" err="1"/>
              <a:t>часове</a:t>
            </a:r>
            <a:r>
              <a:rPr lang="ru-RU" baseline="30000" dirty="0"/>
              <a:t> за V - XII </a:t>
            </a:r>
            <a:r>
              <a:rPr lang="ru-RU" baseline="30000" dirty="0" err="1"/>
              <a:t>клас</a:t>
            </a:r>
            <a:r>
              <a:rPr lang="ru-RU" baseline="30000" dirty="0" smtClean="0"/>
              <a:t>.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18186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004048" y="2204864"/>
            <a:ext cx="3682752" cy="4369672"/>
          </a:xfrm>
        </p:spPr>
        <p:txBody>
          <a:bodyPr>
            <a:normAutofit/>
          </a:bodyPr>
          <a:lstStyle/>
          <a:p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Всички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обхванати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обучението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ученици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получиха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удостоверения и издание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Конституцията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Република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България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а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най-активните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бяха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връчени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грамоти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награди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2200" baseline="300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Ръководството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Районен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Добрич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изпрати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писма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до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директорите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двете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учебни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заведения,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които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изказа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своята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благодарност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за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ползотворното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сътрудничество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довело до успешно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реализиране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всички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планирани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по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програмата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дейности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pic>
        <p:nvPicPr>
          <p:cNvPr id="6146" name="Picture 2" descr="E:\ПРЕЗЕНТАЦИЯ\2020-21\IMG_20210625_093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40701"/>
            <a:ext cx="4032448" cy="53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3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По повод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постиженията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високата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оценка и </a:t>
            </a:r>
            <a:r>
              <a:rPr lang="ru-RU" baseline="30000" dirty="0" err="1" smtClean="0">
                <a:solidFill>
                  <a:srgbClr val="000000"/>
                </a:solidFill>
                <a:latin typeface="Times New Roman"/>
              </a:rPr>
              <a:t>широкия</a:t>
            </a:r>
            <a:r>
              <a:rPr lang="ru-RU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отзвук 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Програмата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и в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международен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план,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Висшият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съдебен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съвет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отличен в конкурса „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Кристални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везни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правосъдието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“ 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Съвета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на Европа.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Ежегодната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европейска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награда се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присъжда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иновативни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практики,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допринасящи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ефективността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качеството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правосъдието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pPr marL="109728" lvl="0" indent="0">
              <a:buClr>
                <a:srgbClr val="A04DA3"/>
              </a:buClr>
              <a:buNone/>
            </a:pP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За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проявен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висок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професионализъм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компетентност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при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осъществяване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Образователната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програма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и принос за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отличаването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на ВСС в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престижния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конкурс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съдиите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Мариана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Момчева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, Минка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Кирчева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, Галя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Митева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Данчо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Димитров,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Веселин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 smtClean="0">
                <a:solidFill>
                  <a:srgbClr val="000000"/>
                </a:solidFill>
                <a:latin typeface="Times New Roman"/>
              </a:rPr>
              <a:t>Монов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Албена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Колева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, Любомир Генов, Стела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Тонева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, Соня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Дженкова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Деница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Петкова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Татяна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Лефтерова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-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Савова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държавният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съдебен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изпълнител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Ивайло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Милев,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ръководителят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съдиите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по </a:t>
            </a:r>
            <a:r>
              <a:rPr lang="ru-RU" baseline="30000" dirty="0" err="1" smtClean="0">
                <a:solidFill>
                  <a:srgbClr val="000000"/>
                </a:solidFill>
                <a:latin typeface="Times New Roman"/>
              </a:rPr>
              <a:t>вписванията</a:t>
            </a:r>
            <a:r>
              <a:rPr lang="ru-RU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Теменуга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Георгиева и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съдебният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администратор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Албена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Димитрова,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бяха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удостоени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с отличие „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служебна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благодарност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и грамота“.</a:t>
            </a:r>
          </a:p>
          <a:p>
            <a:pPr marL="109728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841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ctrTitle"/>
          </p:nvPr>
        </p:nvSpPr>
        <p:spPr>
          <a:xfrm>
            <a:off x="467544" y="4797152"/>
            <a:ext cx="8458200" cy="677937"/>
          </a:xfrm>
        </p:spPr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вниманието!</a:t>
            </a:r>
            <a:endParaRPr lang="bg-BG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7992888" cy="2592288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A04DA3"/>
              </a:buClr>
              <a:buNone/>
            </a:pPr>
            <a:r>
              <a:rPr lang="ru-RU" sz="2600" baseline="30000" dirty="0" err="1" smtClean="0">
                <a:solidFill>
                  <a:schemeClr val="bg1"/>
                </a:solidFill>
                <a:latin typeface="Times New Roman"/>
              </a:rPr>
              <a:t>Лекциите</a:t>
            </a:r>
            <a:r>
              <a:rPr lang="ru-RU" sz="2600" baseline="300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и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дискусиите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през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600" baseline="30000" dirty="0" err="1" smtClean="0">
                <a:solidFill>
                  <a:schemeClr val="bg1"/>
                </a:solidFill>
                <a:latin typeface="Times New Roman"/>
              </a:rPr>
              <a:t>изминалите</a:t>
            </a:r>
            <a:r>
              <a:rPr lang="ru-RU" sz="2600" baseline="300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години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600" baseline="30000" dirty="0" smtClean="0">
                <a:solidFill>
                  <a:schemeClr val="bg1"/>
                </a:solidFill>
                <a:latin typeface="Times New Roman"/>
              </a:rPr>
              <a:t>в </a:t>
            </a:r>
            <a:r>
              <a:rPr lang="ru-RU" sz="2600" baseline="30000" dirty="0" err="1" smtClean="0">
                <a:solidFill>
                  <a:schemeClr val="bg1"/>
                </a:solidFill>
                <a:latin typeface="Times New Roman"/>
              </a:rPr>
              <a:t>рамките</a:t>
            </a:r>
            <a:r>
              <a:rPr lang="ru-RU" sz="2600" baseline="30000" dirty="0" smtClean="0">
                <a:solidFill>
                  <a:schemeClr val="bg1"/>
                </a:solidFill>
                <a:latin typeface="Times New Roman"/>
              </a:rPr>
              <a:t> на </a:t>
            </a:r>
            <a:r>
              <a:rPr lang="ru-RU" sz="2600" baseline="30000" dirty="0" err="1" smtClean="0">
                <a:solidFill>
                  <a:schemeClr val="bg1"/>
                </a:solidFill>
                <a:latin typeface="Times New Roman"/>
              </a:rPr>
              <a:t>Образователната</a:t>
            </a:r>
            <a:r>
              <a:rPr lang="ru-RU" sz="2600" baseline="300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програма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600" baseline="30000" dirty="0" err="1" smtClean="0">
                <a:solidFill>
                  <a:schemeClr val="bg1"/>
                </a:solidFill>
                <a:latin typeface="Times New Roman"/>
              </a:rPr>
              <a:t>преминаваха</a:t>
            </a:r>
            <a:r>
              <a:rPr lang="ru-RU" sz="2600" baseline="300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при силен интерес от страна на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учениците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.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Това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 ни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мотивира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 да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продължим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участието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 си </a:t>
            </a:r>
            <a:r>
              <a:rPr lang="ru-RU" sz="2600" baseline="30000" dirty="0" smtClean="0">
                <a:solidFill>
                  <a:schemeClr val="bg1"/>
                </a:solidFill>
                <a:latin typeface="Times New Roman"/>
              </a:rPr>
              <a:t>по </a:t>
            </a:r>
            <a:r>
              <a:rPr lang="ru-RU" sz="2600" baseline="30000" dirty="0" err="1" smtClean="0">
                <a:solidFill>
                  <a:schemeClr val="bg1"/>
                </a:solidFill>
                <a:latin typeface="Times New Roman"/>
              </a:rPr>
              <a:t>нея</a:t>
            </a:r>
            <a:r>
              <a:rPr lang="ru-RU" sz="2600" baseline="30000" dirty="0" smtClean="0">
                <a:solidFill>
                  <a:schemeClr val="bg1"/>
                </a:solidFill>
                <a:latin typeface="Times New Roman"/>
              </a:rPr>
              <a:t> и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занапред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. В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работата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 ни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през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учебната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600" baseline="30000" dirty="0" smtClean="0">
                <a:solidFill>
                  <a:schemeClr val="bg1"/>
                </a:solidFill>
                <a:latin typeface="Times New Roman"/>
              </a:rPr>
              <a:t>2021/2022 година 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наши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партньори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са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 ПГВМ „Проф. д-р Г. Павлов” и СУ „Петко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Рачов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Славейков</a:t>
            </a:r>
            <a:r>
              <a:rPr lang="ru-RU" sz="2600" baseline="30000" dirty="0" smtClean="0">
                <a:solidFill>
                  <a:schemeClr val="bg1"/>
                </a:solidFill>
                <a:latin typeface="Times New Roman"/>
              </a:rPr>
              <a:t>”. </a:t>
            </a:r>
            <a:r>
              <a:rPr lang="ru-RU" sz="2600" baseline="30000" dirty="0" err="1" smtClean="0">
                <a:solidFill>
                  <a:schemeClr val="bg1"/>
                </a:solidFill>
                <a:latin typeface="Times New Roman"/>
              </a:rPr>
              <a:t>Убедени</a:t>
            </a:r>
            <a:r>
              <a:rPr lang="ru-RU" sz="2600" baseline="30000" dirty="0" smtClean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600" baseline="30000" dirty="0" err="1" smtClean="0">
                <a:solidFill>
                  <a:schemeClr val="bg1"/>
                </a:solidFill>
                <a:latin typeface="Times New Roman"/>
              </a:rPr>
              <a:t>сме</a:t>
            </a:r>
            <a:r>
              <a:rPr lang="ru-RU" sz="2600" baseline="30000" dirty="0" smtClean="0">
                <a:solidFill>
                  <a:schemeClr val="bg1"/>
                </a:solidFill>
                <a:latin typeface="Times New Roman"/>
              </a:rPr>
              <a:t>, 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че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отново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ще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 </a:t>
            </a:r>
            <a:r>
              <a:rPr lang="ru-RU" sz="2600" baseline="30000" dirty="0" smtClean="0">
                <a:solidFill>
                  <a:schemeClr val="bg1"/>
                </a:solidFill>
                <a:latin typeface="Times New Roman"/>
              </a:rPr>
              <a:t>успеем 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да постигнем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начертаните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 от </a:t>
            </a:r>
            <a:r>
              <a:rPr lang="ru-RU" sz="2600" baseline="30000" dirty="0" err="1">
                <a:solidFill>
                  <a:schemeClr val="bg1"/>
                </a:solidFill>
                <a:latin typeface="Times New Roman"/>
              </a:rPr>
              <a:t>Програмата</a:t>
            </a:r>
            <a:r>
              <a:rPr lang="ru-RU" sz="2600" baseline="30000" dirty="0">
                <a:solidFill>
                  <a:schemeClr val="bg1"/>
                </a:solidFill>
                <a:latin typeface="Times New Roman"/>
              </a:rPr>
              <a:t> цели.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289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778024"/>
            <a:ext cx="8229600" cy="1066800"/>
          </a:xfrm>
        </p:spPr>
        <p:txBody>
          <a:bodyPr>
            <a:normAutofit/>
          </a:bodyPr>
          <a:lstStyle/>
          <a:p>
            <a:r>
              <a:rPr lang="ru-RU" b="1" baseline="30000" dirty="0" err="1">
                <a:solidFill>
                  <a:srgbClr val="000000"/>
                </a:solidFill>
                <a:latin typeface="Times New Roman"/>
              </a:rPr>
              <a:t>Основните</a:t>
            </a:r>
            <a:r>
              <a:rPr lang="ru-RU" b="1" baseline="30000" dirty="0">
                <a:solidFill>
                  <a:srgbClr val="000000"/>
                </a:solidFill>
                <a:latin typeface="Times New Roman"/>
              </a:rPr>
              <a:t> цели на </a:t>
            </a:r>
            <a:r>
              <a:rPr lang="ru-RU" b="1" baseline="30000" dirty="0" err="1">
                <a:solidFill>
                  <a:srgbClr val="000000"/>
                </a:solidFill>
                <a:latin typeface="Times New Roman"/>
              </a:rPr>
              <a:t>Програмата</a:t>
            </a:r>
            <a:r>
              <a:rPr lang="ru-RU" b="1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="1" baseline="30000" dirty="0" err="1">
                <a:solidFill>
                  <a:srgbClr val="000000"/>
                </a:solidFill>
                <a:latin typeface="Times New Roman"/>
              </a:rPr>
              <a:t>са</a:t>
            </a:r>
            <a:r>
              <a:rPr lang="ru-RU" b="1" baseline="30000" dirty="0" smtClean="0">
                <a:solidFill>
                  <a:srgbClr val="000000"/>
                </a:solidFill>
                <a:latin typeface="Times New Roman"/>
              </a:rPr>
              <a:t>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1867640"/>
            <a:ext cx="8229600" cy="4369672"/>
          </a:xfrm>
        </p:spPr>
        <p:txBody>
          <a:bodyPr>
            <a:normAutofit fontScale="92500" lnSpcReduction="10000"/>
          </a:bodyPr>
          <a:lstStyle/>
          <a:p>
            <a:r>
              <a:rPr lang="ru-RU" baseline="30000" dirty="0" err="1" smtClean="0">
                <a:solidFill>
                  <a:srgbClr val="000000"/>
                </a:solidFill>
                <a:latin typeface="Times New Roman"/>
              </a:rPr>
              <a:t>Обогатяване</a:t>
            </a:r>
            <a:r>
              <a:rPr lang="ru-RU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познанията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учениците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относно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статута,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структурата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функциите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съдебната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власт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Република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България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r>
              <a:rPr lang="ru-RU" baseline="30000" dirty="0" err="1" smtClean="0">
                <a:solidFill>
                  <a:srgbClr val="000000"/>
                </a:solidFill>
                <a:latin typeface="Times New Roman"/>
              </a:rPr>
              <a:t>Формиране</a:t>
            </a:r>
            <a:r>
              <a:rPr lang="ru-RU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правна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грамотност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култура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; </a:t>
            </a:r>
          </a:p>
          <a:p>
            <a:r>
              <a:rPr lang="ru-RU" baseline="30000" dirty="0" smtClean="0">
                <a:solidFill>
                  <a:srgbClr val="000000"/>
                </a:solidFill>
                <a:latin typeface="Times New Roman"/>
              </a:rPr>
              <a:t>Превенция 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детското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насилие и 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детската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престъпност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r>
              <a:rPr lang="ru-RU" baseline="30000" dirty="0" err="1" smtClean="0">
                <a:solidFill>
                  <a:srgbClr val="000000"/>
                </a:solidFill>
                <a:latin typeface="Times New Roman"/>
              </a:rPr>
              <a:t>Повишаване</a:t>
            </a:r>
            <a:r>
              <a:rPr lang="ru-RU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степента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спазване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законите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; </a:t>
            </a:r>
          </a:p>
          <a:p>
            <a:r>
              <a:rPr lang="ru-RU" baseline="30000" dirty="0" err="1" smtClean="0">
                <a:solidFill>
                  <a:srgbClr val="000000"/>
                </a:solidFill>
                <a:latin typeface="Times New Roman"/>
              </a:rPr>
              <a:t>Постигане</a:t>
            </a:r>
            <a:r>
              <a:rPr lang="ru-RU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на разбираемо и отворено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към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обществото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правосъдие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r>
              <a:rPr lang="ru-RU" baseline="30000" dirty="0" err="1" smtClean="0">
                <a:solidFill>
                  <a:srgbClr val="000000"/>
                </a:solidFill>
                <a:latin typeface="Times New Roman"/>
              </a:rPr>
              <a:t>Повишаване</a:t>
            </a:r>
            <a:r>
              <a:rPr lang="ru-RU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доверието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съдебната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власт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r>
              <a:rPr lang="ru-RU" baseline="30000" dirty="0" err="1" smtClean="0">
                <a:solidFill>
                  <a:srgbClr val="000000"/>
                </a:solidFill>
                <a:latin typeface="Times New Roman"/>
              </a:rPr>
              <a:t>Реализиране</a:t>
            </a:r>
            <a:r>
              <a:rPr lang="ru-RU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гражданското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образование на практика;</a:t>
            </a:r>
          </a:p>
          <a:p>
            <a:r>
              <a:rPr lang="ru-RU" baseline="30000" dirty="0" err="1" smtClean="0">
                <a:solidFill>
                  <a:srgbClr val="000000"/>
                </a:solidFill>
                <a:latin typeface="Times New Roman"/>
              </a:rPr>
              <a:t>Усъвършенстване</a:t>
            </a:r>
            <a:r>
              <a:rPr lang="ru-RU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компетентностите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работещите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по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Програмата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педагози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магистрати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; </a:t>
            </a:r>
          </a:p>
          <a:p>
            <a:r>
              <a:rPr lang="ru-RU" baseline="30000" dirty="0" err="1" smtClean="0">
                <a:solidFill>
                  <a:srgbClr val="000000"/>
                </a:solidFill>
                <a:latin typeface="Times New Roman"/>
              </a:rPr>
              <a:t>Укрепване</a:t>
            </a:r>
            <a:r>
              <a:rPr lang="ru-RU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междуинституционалното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сътрудничество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насърчаване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творческите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търсения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изяви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учителите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учениците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r>
              <a:rPr lang="ru-RU" baseline="30000" dirty="0" smtClean="0">
                <a:solidFill>
                  <a:srgbClr val="000000"/>
                </a:solidFill>
                <a:latin typeface="Times New Roman"/>
              </a:rPr>
              <a:t>Участие 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национални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програми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проекти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с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международно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финансиране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;</a:t>
            </a:r>
          </a:p>
          <a:p>
            <a:r>
              <a:rPr lang="ru-RU" baseline="30000" dirty="0" err="1" smtClean="0">
                <a:solidFill>
                  <a:srgbClr val="000000"/>
                </a:solidFill>
                <a:latin typeface="Times New Roman"/>
              </a:rPr>
              <a:t>Включване</a:t>
            </a:r>
            <a:r>
              <a:rPr lang="ru-RU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Програмата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на представители 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местната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изпълнителната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власт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, 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институцията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Омбудсмана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неправителствени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организации и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други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ангажирани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с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проблемите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baseline="30000" dirty="0" err="1">
                <a:solidFill>
                  <a:srgbClr val="000000"/>
                </a:solidFill>
                <a:latin typeface="Times New Roman"/>
              </a:rPr>
              <a:t>децата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795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лавие 13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2304256"/>
          </a:xfrm>
        </p:spPr>
        <p:txBody>
          <a:bodyPr>
            <a:normAutofit/>
          </a:bodyPr>
          <a:lstStyle/>
          <a:p>
            <a:r>
              <a:rPr lang="bg-BG" sz="3300" b="1" baseline="30000" dirty="0" smtClean="0">
                <a:solidFill>
                  <a:srgbClr val="000000"/>
                </a:solidFill>
                <a:latin typeface="Times New Roman"/>
              </a:rPr>
              <a:t>2015/2016 година</a:t>
            </a:r>
            <a:r>
              <a:rPr lang="en-US" sz="3300" b="1" baseline="30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3300" b="1" baseline="300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у</a:t>
            </a:r>
            <a: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  <a:t>чилища 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партньори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: ХГ „</a:t>
            </a:r>
            <a:r>
              <a:rPr lang="ru-RU" sz="3300" baseline="30000" dirty="0" err="1" smtClean="0">
                <a:solidFill>
                  <a:srgbClr val="000000"/>
                </a:solidFill>
                <a:latin typeface="Times New Roman"/>
              </a:rPr>
              <a:t>Св</a:t>
            </a:r>
            <a:r>
              <a:rPr lang="bg-BG" sz="3300" baseline="30000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  <a:t> Св. 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Кирил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Методий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”, </a:t>
            </a:r>
            <a: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  <a:t>ФСГ 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„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Васил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Левски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” </a:t>
            </a:r>
            <a: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СУ„Климент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Охридски</a:t>
            </a:r>
            <a: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  <a:t>”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baseline="30000" dirty="0">
                <a:solidFill>
                  <a:srgbClr val="000000"/>
                </a:solidFill>
                <a:latin typeface="Times New Roman"/>
              </a:rPr>
            </a:br>
            <a:r>
              <a:rPr lang="bg-BG" b="1" baseline="30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bg-BG" b="1" baseline="30000" dirty="0">
                <a:solidFill>
                  <a:srgbClr val="000000"/>
                </a:solidFill>
                <a:latin typeface="Times New Roman"/>
              </a:rPr>
            </a:br>
            <a:endParaRPr lang="bg-BG" dirty="0"/>
          </a:p>
        </p:txBody>
      </p:sp>
      <p:sp>
        <p:nvSpPr>
          <p:cNvPr id="15" name="Контейнер за съдържание 14"/>
          <p:cNvSpPr>
            <a:spLocks noGrp="1"/>
          </p:cNvSpPr>
          <p:nvPr>
            <p:ph idx="1"/>
          </p:nvPr>
        </p:nvSpPr>
        <p:spPr>
          <a:xfrm>
            <a:off x="480776" y="2060848"/>
            <a:ext cx="8003232" cy="747528"/>
          </a:xfrm>
        </p:spPr>
        <p:txBody>
          <a:bodyPr>
            <a:noAutofit/>
          </a:bodyPr>
          <a:lstStyle/>
          <a:p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Началото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лекциите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bg-BG" sz="2200" baseline="30000" dirty="0" smtClean="0">
                <a:solidFill>
                  <a:srgbClr val="000000"/>
                </a:solidFill>
                <a:latin typeface="Times New Roman"/>
              </a:rPr>
              <a:t>поставено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сътрудничество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с Дирекция „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Социално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подпомагане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” 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Добрич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Стела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Тонева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Соня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Дженкова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Жанета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Николова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- директор на отдел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Закрила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детето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”,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представиха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пред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учениците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темата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Домашното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насилие над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малолетни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непълнолетни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мерките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за защита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правата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жертвите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”.</a:t>
            </a:r>
            <a:endParaRPr lang="ru-RU" sz="2200" baseline="300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6" name="Picture 2" descr="E:\ПРЕЗЕНТАЦИЯ\2015-16\P1010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ПРЕЗЕНТАЦИЯ\2015-16\P1010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6120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8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908720"/>
            <a:ext cx="8280920" cy="2664296"/>
          </a:xfrm>
        </p:spPr>
        <p:txBody>
          <a:bodyPr>
            <a:noAutofit/>
          </a:bodyPr>
          <a:lstStyle/>
          <a:p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Съвместно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ръководствата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училищата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преподавателите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по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Етика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право” в ХГ „Св. Св.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Кирил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Методий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” и в СУ „Климент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Охридски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” се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проведоха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лекции на тема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процедури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 участие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деца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правата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децата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тези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процедури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органи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които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могат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да им предложат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подкрепа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и защита“. Лектор по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темата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Албена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Колева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която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разработи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предостави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ФСГ„Васил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Левски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”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материали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запознаване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дискусия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en-US" sz="2200" baseline="300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Заключителният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етап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програмата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се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отбеляза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провеждането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симулативни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процеси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учениците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Мероприятията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се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осъществиха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под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ръководството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Мариана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Момчева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Минка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Кирчева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Наказателно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отделение при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Районен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-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Добрич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със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съдействието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преподавателите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подрастващите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по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Етика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право”. </a:t>
            </a:r>
          </a:p>
          <a:p>
            <a:endParaRPr lang="ru-RU" sz="2200" baseline="300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50" name="Picture 2" descr="E:\ПРЕЗЕНТАЦИЯ\2015-16\IMG_20160527_113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92" y="328498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ПРЕЗЕНТАЦИЯ\2015-16\IMG_20160527_1140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40" y="328498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2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24936" cy="2592288"/>
          </a:xfrm>
        </p:spPr>
        <p:txBody>
          <a:bodyPr>
            <a:normAutofit/>
          </a:bodyPr>
          <a:lstStyle/>
          <a:p>
            <a:r>
              <a:rPr lang="bg-BG" sz="3300" b="1" baseline="30000" dirty="0" smtClean="0">
                <a:solidFill>
                  <a:srgbClr val="000000"/>
                </a:solidFill>
                <a:latin typeface="Times New Roman"/>
              </a:rPr>
              <a:t>2016/2017 година</a:t>
            </a:r>
            <a:r>
              <a:rPr lang="en-US" sz="3300" b="1" baseline="300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3300" b="1" baseline="300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  <a:t>училища 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партньори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: ФСГ „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Васил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Левски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”, ЕГ „Гео Милев</a:t>
            </a:r>
            <a: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  <a:t>”,</a:t>
            </a:r>
            <a:b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  <a:t>СУ 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„Климент </a:t>
            </a:r>
            <a:r>
              <a:rPr lang="ru-RU" sz="3300" baseline="30000" dirty="0" err="1" smtClean="0">
                <a:solidFill>
                  <a:srgbClr val="000000"/>
                </a:solidFill>
                <a:latin typeface="Times New Roman"/>
              </a:rPr>
              <a:t>Охридски</a:t>
            </a:r>
            <a: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  <a:t>” и </a:t>
            </a:r>
            <a:r>
              <a:rPr lang="ru-RU" sz="3300" baseline="30000" dirty="0">
                <a:solidFill>
                  <a:srgbClr val="000000"/>
                </a:solidFill>
                <a:latin typeface="Times New Roman"/>
              </a:rPr>
              <a:t>ПМГ „Иван </a:t>
            </a:r>
            <a:r>
              <a:rPr lang="ru-RU" sz="3300" baseline="30000" dirty="0" err="1">
                <a:solidFill>
                  <a:srgbClr val="000000"/>
                </a:solidFill>
                <a:latin typeface="Times New Roman"/>
              </a:rPr>
              <a:t>Вазов</a:t>
            </a:r>
            <a:r>
              <a:rPr lang="ru-RU" sz="3300" baseline="30000" dirty="0" smtClean="0">
                <a:solidFill>
                  <a:srgbClr val="000000"/>
                </a:solidFill>
                <a:latin typeface="Times New Roman"/>
              </a:rPr>
              <a:t>”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baseline="30000" dirty="0">
                <a:solidFill>
                  <a:srgbClr val="000000"/>
                </a:solidFill>
                <a:latin typeface="Times New Roman"/>
              </a:rPr>
            </a:br>
            <a:r>
              <a:rPr lang="bg-BG" b="1" baseline="30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bg-BG" b="1" baseline="30000" dirty="0">
                <a:solidFill>
                  <a:srgbClr val="000000"/>
                </a:solidFill>
                <a:latin typeface="Times New Roman"/>
              </a:rPr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2204864"/>
            <a:ext cx="7859216" cy="4325112"/>
          </a:xfrm>
        </p:spPr>
        <p:txBody>
          <a:bodyPr>
            <a:normAutofit/>
          </a:bodyPr>
          <a:lstStyle/>
          <a:p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Съвместно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с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преподавателите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по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Етика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право”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училищата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Албена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Колева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изнесе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лекция по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въпросите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процедури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 участие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деца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правата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децата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тези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процедури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органи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които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могат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да им предложат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подкрепа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защита”.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Актуалната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тема за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Домашно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насилие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над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малолетни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непълнолетни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мерки за защита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правата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жертвите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.”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представена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пред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учениците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Деница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Петкова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Съдът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разшири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формите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мероприятията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като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през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тази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учебна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година,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освен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дискусионните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срещи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се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проведе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викторина.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Представянето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отборите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училищата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-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партньори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беше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оценявано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жури,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което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участваха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магистратите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Минка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Кирчева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Деница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Петкова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Татяна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Лефтерова-Савова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Викторината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организирана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Ивайло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Милев -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ръководител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ДСИ (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към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2017г.) и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Теменуга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Георгиева -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по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вписванията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настоящ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ръководител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СВп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Учениците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бяха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подготвени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отлично.</a:t>
            </a:r>
            <a:endParaRPr lang="en-US" sz="2200" baseline="300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За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затвърждаване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наученото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се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проведоха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симулативни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процеси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които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през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тази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година се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осъществиха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под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ръководството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Галя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Митева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Минка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Кирчева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endParaRPr lang="ru-RU" sz="2200" baseline="300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26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ПРЕЗЕНТАЦИЯ\2016-17\20160414_095804 отв врати 1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5"/>
          <a:stretch/>
        </p:blipFill>
        <p:spPr bwMode="auto">
          <a:xfrm>
            <a:off x="878668" y="975000"/>
            <a:ext cx="77703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429808" y="5191792"/>
            <a:ext cx="8424936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Презентацията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по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темата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Представяне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професиите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прокурор,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следовател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запознаване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със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статута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магистратите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”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осъществена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пред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ученици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четирите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училища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Татяна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Лефтерова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-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Савова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sz="2200" baseline="30000" dirty="0" smtClean="0">
              <a:solidFill>
                <a:srgbClr val="000000"/>
              </a:solidFill>
              <a:latin typeface="Times New Roman"/>
            </a:endParaRPr>
          </a:p>
          <a:p>
            <a:pPr marL="365760" lvl="0" indent="-256032">
              <a:spcBef>
                <a:spcPts val="300"/>
              </a:spcBef>
              <a:buClr>
                <a:srgbClr val="A04DA3"/>
              </a:buClr>
              <a:buFont typeface="Arial" panose="020B0604020202020204" pitchFamily="34" charset="0"/>
              <a:buChar char="•"/>
            </a:pP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Соня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Дженкова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представи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темата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„Разделение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властите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според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Конституцията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Република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България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Функции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власт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Структура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система. ВСС.”. </a:t>
            </a:r>
          </a:p>
        </p:txBody>
      </p:sp>
    </p:spTree>
    <p:extLst>
      <p:ext uri="{BB962C8B-B14F-4D97-AF65-F5344CB8AC3E}">
        <p14:creationId xmlns:p14="http://schemas.microsoft.com/office/powerpoint/2010/main" val="31476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949152"/>
          </a:xfrm>
        </p:spPr>
        <p:txBody>
          <a:bodyPr>
            <a:normAutofit/>
          </a:bodyPr>
          <a:lstStyle/>
          <a:p>
            <a:r>
              <a:rPr lang="bg-BG" sz="3000" b="1" baseline="30000" dirty="0" smtClean="0">
                <a:solidFill>
                  <a:srgbClr val="000000"/>
                </a:solidFill>
                <a:latin typeface="Times New Roman"/>
              </a:rPr>
              <a:t>2017/2018 година</a:t>
            </a:r>
            <a:r>
              <a:rPr lang="en-US" sz="3000" baseline="30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3000" baseline="30000" dirty="0">
                <a:solidFill>
                  <a:srgbClr val="000000"/>
                </a:solidFill>
                <a:latin typeface="Times New Roman"/>
              </a:rPr>
            </a:br>
            <a:r>
              <a:rPr lang="ru-RU" sz="3000" baseline="30000" dirty="0">
                <a:solidFill>
                  <a:srgbClr val="000000"/>
                </a:solidFill>
                <a:latin typeface="Times New Roman"/>
              </a:rPr>
              <a:t>у</a:t>
            </a:r>
            <a:r>
              <a:rPr lang="ru-RU" sz="3000" baseline="30000" dirty="0" smtClean="0">
                <a:solidFill>
                  <a:srgbClr val="000000"/>
                </a:solidFill>
                <a:latin typeface="Times New Roman"/>
              </a:rPr>
              <a:t>чилища </a:t>
            </a:r>
            <a:r>
              <a:rPr lang="ru-RU" sz="3000" baseline="30000" dirty="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ru-RU" sz="3000" baseline="30000" dirty="0" err="1">
                <a:solidFill>
                  <a:srgbClr val="000000"/>
                </a:solidFill>
                <a:latin typeface="Times New Roman"/>
              </a:rPr>
              <a:t>партньори</a:t>
            </a:r>
            <a:r>
              <a:rPr lang="ru-RU" sz="3000" baseline="30000" dirty="0">
                <a:solidFill>
                  <a:srgbClr val="000000"/>
                </a:solidFill>
                <a:latin typeface="Times New Roman"/>
              </a:rPr>
              <a:t>: СУ „</a:t>
            </a:r>
            <a:r>
              <a:rPr lang="ru-RU" sz="3000" baseline="30000" dirty="0" err="1">
                <a:solidFill>
                  <a:srgbClr val="000000"/>
                </a:solidFill>
                <a:latin typeface="Times New Roman"/>
              </a:rPr>
              <a:t>Любен</a:t>
            </a:r>
            <a:r>
              <a:rPr lang="ru-RU" sz="30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000" baseline="30000" dirty="0" err="1" smtClean="0">
                <a:solidFill>
                  <a:srgbClr val="000000"/>
                </a:solidFill>
                <a:latin typeface="Times New Roman"/>
              </a:rPr>
              <a:t>Каравелов</a:t>
            </a:r>
            <a:r>
              <a:rPr lang="ru-RU" sz="3000" baseline="30000" dirty="0" smtClean="0">
                <a:solidFill>
                  <a:srgbClr val="000000"/>
                </a:solidFill>
                <a:latin typeface="Times New Roman"/>
              </a:rPr>
              <a:t>” и </a:t>
            </a:r>
            <a:r>
              <a:rPr lang="ru-RU" sz="3000" baseline="30000" dirty="0">
                <a:solidFill>
                  <a:srgbClr val="000000"/>
                </a:solidFill>
                <a:latin typeface="Times New Roman"/>
              </a:rPr>
              <a:t>ПГТ „</a:t>
            </a:r>
            <a:r>
              <a:rPr lang="ru-RU" sz="3000" baseline="30000" dirty="0" err="1">
                <a:solidFill>
                  <a:srgbClr val="000000"/>
                </a:solidFill>
                <a:latin typeface="Times New Roman"/>
              </a:rPr>
              <a:t>Пейо</a:t>
            </a:r>
            <a:r>
              <a:rPr lang="ru-RU" sz="3000" baseline="30000" dirty="0">
                <a:solidFill>
                  <a:srgbClr val="000000"/>
                </a:solidFill>
                <a:latin typeface="Times New Roman"/>
              </a:rPr>
              <a:t> Яворов” </a:t>
            </a:r>
            <a:r>
              <a:rPr lang="ru-RU" baseline="300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baseline="30000" dirty="0">
                <a:solidFill>
                  <a:srgbClr val="000000"/>
                </a:solidFill>
                <a:latin typeface="Times New Roman"/>
              </a:rPr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67544" y="2033464"/>
            <a:ext cx="7920880" cy="4824536"/>
          </a:xfrm>
        </p:spPr>
        <p:txBody>
          <a:bodyPr>
            <a:normAutofit/>
          </a:bodyPr>
          <a:lstStyle/>
          <a:p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Основните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въпроси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за ”Разделение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властите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според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Конституцията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Република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България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Функции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власт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Структура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система.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Висш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съдебен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съвет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”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бяха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представени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пред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учениците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Любомир Генов. </a:t>
            </a:r>
          </a:p>
          <a:p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При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изключителен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интерес от страна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подрастващите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преминаха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лекциите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Данчо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Димитров на тема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„Трафик на хора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.”. </a:t>
            </a:r>
            <a:endParaRPr lang="ru-RU" sz="2200" baseline="300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Съвместно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преподавателите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по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Етика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право” на ПГТ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Пейо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Яворов“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педагогическия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съветник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СУ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Любен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Каравелов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“ се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организира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провеждането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лекции на тема 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процедури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 участие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деца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правата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децата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тези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процедури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органи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които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могат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да им предложат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подкрепа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защита”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Албена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Колева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Пред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учениците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двете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училища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изнесена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лекция на тема „Хулигански прояви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непълнолетни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лица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последици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Детско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насилие“,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Веселин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Монов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. По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покана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на магистрата в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открития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урок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участва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г-жа Нели Павловска - инспектор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Детска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педагогическа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стая -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Добрич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 </a:t>
            </a:r>
          </a:p>
          <a:p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Тема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„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Домашно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насилие над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малолетни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непълнолетни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мерките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за защита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правата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жертвите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”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представена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от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Деница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Петкова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По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време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образователната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програма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подредена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изложба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 с рисунки на 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тема </a:t>
            </a:r>
            <a:r>
              <a:rPr lang="ru-RU" sz="2200" baseline="30000" dirty="0" smtClean="0">
                <a:solidFill>
                  <a:srgbClr val="000000"/>
                </a:solidFill>
                <a:latin typeface="Times New Roman"/>
              </a:rPr>
              <a:t>"</a:t>
            </a:r>
            <a:r>
              <a:rPr lang="ru-RU" sz="2200" baseline="30000" dirty="0" err="1" smtClean="0">
                <a:solidFill>
                  <a:srgbClr val="000000"/>
                </a:solidFill>
                <a:latin typeface="Times New Roman"/>
              </a:rPr>
              <a:t>Правосъдие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“.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Творбите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бяха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изложени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партерния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етаж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на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Съдебната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палата.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Отличилите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се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млади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художници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бяха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aseline="30000" dirty="0" err="1">
                <a:solidFill>
                  <a:srgbClr val="000000"/>
                </a:solidFill>
                <a:latin typeface="Times New Roman"/>
              </a:rPr>
              <a:t>наградени</a:t>
            </a:r>
            <a:r>
              <a:rPr lang="ru-RU" sz="2200" baseline="30000" dirty="0">
                <a:solidFill>
                  <a:srgbClr val="000000"/>
                </a:solidFill>
                <a:latin typeface="Times New Roman"/>
              </a:rPr>
              <a:t> с книги.</a:t>
            </a:r>
          </a:p>
          <a:p>
            <a:endParaRPr lang="bg-BG" sz="2200" dirty="0"/>
          </a:p>
        </p:txBody>
      </p:sp>
    </p:spTree>
    <p:extLst>
      <p:ext uri="{BB962C8B-B14F-4D97-AF65-F5344CB8AC3E}">
        <p14:creationId xmlns:p14="http://schemas.microsoft.com/office/powerpoint/2010/main" val="26851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дски">
  <a:themeElements>
    <a:clrScheme name="Градски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радски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844</TotalTime>
  <Words>2610</Words>
  <Application>Microsoft Office PowerPoint</Application>
  <PresentationFormat>Презентация на цял екран (4:3)</PresentationFormat>
  <Paragraphs>76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32</vt:i4>
      </vt:variant>
    </vt:vector>
  </HeadingPairs>
  <TitlesOfParts>
    <vt:vector size="33" baseType="lpstr">
      <vt:lpstr>Градски</vt:lpstr>
      <vt:lpstr>ДЕН НА ОТВОРЕНИТЕ ВРАТИ  В РАЙОНЕН СЪД – ДОБРИЧ Посветен на Деня на народните будители</vt:lpstr>
      <vt:lpstr>Будител е символ, духовна категория, не просто дума – зад нея стоят незабравими българи. Това са всички, които успяват да пробудят  със своя труд, идеи или пример стремежа към знание,  към духовност и развитие. </vt:lpstr>
      <vt:lpstr>Презентация на PowerPoint</vt:lpstr>
      <vt:lpstr>Основните цели на Програмата са:</vt:lpstr>
      <vt:lpstr>2015/2016 година училища – партньори: ХГ „Св. Св. Кирил и Методий”,  ФСГ „Васил Левски” и СУ„Климент Охридски”  </vt:lpstr>
      <vt:lpstr>Презентация на PowerPoint</vt:lpstr>
      <vt:lpstr>2016/2017 година училища – партньори: ФСГ „Васил Левски”, ЕГ „Гео Милев”, СУ „Климент Охридски” и ПМГ „Иван Вазов”  </vt:lpstr>
      <vt:lpstr>Презентация на PowerPoint</vt:lpstr>
      <vt:lpstr>2017/2018 година училища – партньори: СУ „Любен Каравелов” и ПГТ „Пейо Яворов”  </vt:lpstr>
      <vt:lpstr>Презентация на PowerPoint</vt:lpstr>
      <vt:lpstr>Презентация на PowerPoint</vt:lpstr>
      <vt:lpstr>Презентация на PowerPoint</vt:lpstr>
      <vt:lpstr>2018/2019 година училища – партньори: СУ “Димитър Талев“ и ПГТ „П.К.Яворов“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2019/2020 година училища – патрньори: ПГВМ „Проф.Георги Павлов“,  ЧПГТП „Райко Цончев“, ЧОУ „Мария Монтесори“ </vt:lpstr>
      <vt:lpstr> </vt:lpstr>
      <vt:lpstr>Презентация на PowerPoint</vt:lpstr>
      <vt:lpstr>Презентация на PowerPoint</vt:lpstr>
      <vt:lpstr>     </vt:lpstr>
      <vt:lpstr>2020/2021 година училища – партньори: ПГТ „Пейо Яворов“ и ПМГ „Иван Вазов“ </vt:lpstr>
      <vt:lpstr>Презентация на PowerPoint</vt:lpstr>
      <vt:lpstr>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Благодарим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 НА ОТВОРЕНИТЕ ВРАТИ  В РАЙОНЕН СЪД – ДОБРИЧ Посветен на Деня на народните будители</dc:title>
  <dc:creator>User</dc:creator>
  <cp:lastModifiedBy>user</cp:lastModifiedBy>
  <cp:revision>118</cp:revision>
  <dcterms:created xsi:type="dcterms:W3CDTF">2021-10-28T11:44:06Z</dcterms:created>
  <dcterms:modified xsi:type="dcterms:W3CDTF">2021-10-31T12:02:09Z</dcterms:modified>
</cp:coreProperties>
</file>